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9" r:id="rId3"/>
    <p:sldId id="257" r:id="rId4"/>
    <p:sldId id="261" r:id="rId5"/>
    <p:sldId id="276" r:id="rId6"/>
    <p:sldId id="263" r:id="rId7"/>
    <p:sldId id="262" r:id="rId8"/>
    <p:sldId id="282" r:id="rId9"/>
    <p:sldId id="264" r:id="rId10"/>
    <p:sldId id="265" r:id="rId11"/>
    <p:sldId id="270" r:id="rId12"/>
    <p:sldId id="271" r:id="rId13"/>
    <p:sldId id="283" r:id="rId14"/>
    <p:sldId id="272" r:id="rId15"/>
    <p:sldId id="273" r:id="rId16"/>
    <p:sldId id="274" r:id="rId17"/>
    <p:sldId id="277" r:id="rId18"/>
    <p:sldId id="278" r:id="rId19"/>
    <p:sldId id="275" r:id="rId20"/>
    <p:sldId id="279" r:id="rId21"/>
    <p:sldId id="280" r:id="rId22"/>
    <p:sldId id="281" r:id="rId23"/>
    <p:sldId id="268"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103" d="100"/>
          <a:sy n="103" d="100"/>
        </p:scale>
        <p:origin x="-1080" y="-10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655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10236220472"/>
          <c:y val="0.151780145128918"/>
          <c:w val="0.531035552374136"/>
          <c:h val="0.458193120596767"/>
        </c:manualLayout>
      </c:layout>
      <c:barChart>
        <c:barDir val="col"/>
        <c:grouping val="clustered"/>
        <c:varyColors val="0"/>
        <c:ser>
          <c:idx val="0"/>
          <c:order val="0"/>
          <c:tx>
            <c:strRef>
              <c:f>Sheet1!$B$1</c:f>
              <c:strCache>
                <c:ptCount val="1"/>
                <c:pt idx="0">
                  <c:v>Series 1</c:v>
                </c:pt>
              </c:strCache>
            </c:strRef>
          </c:tx>
          <c:invertIfNegative val="0"/>
          <c:cat>
            <c:strRef>
              <c:f>Sheet1!$A$2:$A$3</c:f>
              <c:strCache>
                <c:ptCount val="2"/>
                <c:pt idx="0">
                  <c:v>Encompassing</c:v>
                </c:pt>
                <c:pt idx="1">
                  <c:v>Spanning</c:v>
                </c:pt>
              </c:strCache>
            </c:strRef>
          </c:cat>
          <c:val>
            <c:numRef>
              <c:f>Sheet1!$B$2:$B$3</c:f>
              <c:numCache>
                <c:formatCode>General</c:formatCode>
                <c:ptCount val="2"/>
                <c:pt idx="0">
                  <c:v>70.0</c:v>
                </c:pt>
                <c:pt idx="1">
                  <c:v>258.0</c:v>
                </c:pt>
              </c:numCache>
            </c:numRef>
          </c:val>
        </c:ser>
        <c:dLbls>
          <c:showLegendKey val="0"/>
          <c:showVal val="0"/>
          <c:showCatName val="0"/>
          <c:showSerName val="0"/>
          <c:showPercent val="0"/>
          <c:showBubbleSize val="0"/>
        </c:dLbls>
        <c:gapWidth val="150"/>
        <c:axId val="-2032625592"/>
        <c:axId val="-2084035656"/>
      </c:barChart>
      <c:catAx>
        <c:axId val="-2032625592"/>
        <c:scaling>
          <c:orientation val="minMax"/>
        </c:scaling>
        <c:delete val="0"/>
        <c:axPos val="b"/>
        <c:majorTickMark val="out"/>
        <c:minorTickMark val="none"/>
        <c:tickLblPos val="nextTo"/>
        <c:txPr>
          <a:bodyPr/>
          <a:lstStyle/>
          <a:p>
            <a:pPr>
              <a:defRPr sz="1100"/>
            </a:pPr>
            <a:endParaRPr lang="en-US"/>
          </a:p>
        </c:txPr>
        <c:crossAx val="-2084035656"/>
        <c:crosses val="autoZero"/>
        <c:auto val="1"/>
        <c:lblAlgn val="ctr"/>
        <c:lblOffset val="100"/>
        <c:noMultiLvlLbl val="0"/>
      </c:catAx>
      <c:valAx>
        <c:axId val="-2084035656"/>
        <c:scaling>
          <c:orientation val="minMax"/>
        </c:scaling>
        <c:delete val="0"/>
        <c:axPos val="l"/>
        <c:numFmt formatCode="General" sourceLinked="1"/>
        <c:majorTickMark val="out"/>
        <c:minorTickMark val="none"/>
        <c:tickLblPos val="nextTo"/>
        <c:txPr>
          <a:bodyPr/>
          <a:lstStyle/>
          <a:p>
            <a:pPr>
              <a:defRPr sz="1000"/>
            </a:pPr>
            <a:endParaRPr lang="en-US"/>
          </a:p>
        </c:txPr>
        <c:crossAx val="-20326255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10/30/18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10/30/18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By integrating</a:t>
            </a:r>
            <a:r>
              <a:rPr lang="en-US" baseline="0" dirty="0" smtClean="0"/>
              <a:t> whole genome and transcriptome data we can start to test hypothesis for the splicing or regulatory effect of variants beyond those that are predicted to result in a direct amino acid substitution.  </a:t>
            </a:r>
          </a:p>
          <a:p>
            <a:pPr marL="171450" indent="-171450">
              <a:buFontTx/>
              <a:buChar char="-"/>
            </a:pPr>
            <a:r>
              <a:rPr lang="en-US" baseline="0" dirty="0" smtClean="0"/>
              <a:t>For example, in this AML case we found a somatic mutation near a splice donor site in a relapse tumor sample.  In the RNA-seq data for this sample we see corresponding skipping of the affected exon.  We do not see this exon skipping in other samples that lack the mutation.</a:t>
            </a:r>
          </a:p>
          <a:p>
            <a:pPr marL="171450" indent="-171450">
              <a:buFontTx/>
              <a:buChar char="-"/>
            </a:pPr>
            <a:r>
              <a:rPr lang="en-US" baseline="0" dirty="0" smtClean="0"/>
              <a:t>We are currently working on tools to automate this type of analysis.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a:p>
        </p:txBody>
      </p:sp>
    </p:spTree>
    <p:extLst>
      <p:ext uri="{BB962C8B-B14F-4D97-AF65-F5344CB8AC3E}">
        <p14:creationId xmlns:p14="http://schemas.microsoft.com/office/powerpoint/2010/main" val="333658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From an end users</a:t>
            </a:r>
            <a:r>
              <a:rPr lang="en-US" baseline="0" dirty="0" smtClean="0"/>
              <a:t> perspective what you get out of the GMS is summarized results and visualizations that help you interpret and mining NGS data</a:t>
            </a:r>
          </a:p>
          <a:p>
            <a:pPr marL="171450" indent="-171450">
              <a:buFontTx/>
              <a:buChar char="-"/>
            </a:pPr>
            <a:r>
              <a:rPr lang="en-US" baseline="0" dirty="0" smtClean="0"/>
              <a:t>The following slides show some examples of each of these types of predictions.  They are listed in order from most developed and reliable to least developed and most experimental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16</a:t>
            </a:fld>
            <a:endParaRPr lang="en-US" dirty="0"/>
          </a:p>
        </p:txBody>
      </p:sp>
    </p:spTree>
    <p:extLst>
      <p:ext uri="{BB962C8B-B14F-4D97-AF65-F5344CB8AC3E}">
        <p14:creationId xmlns:p14="http://schemas.microsoft.com/office/powerpoint/2010/main" val="3821853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8" name="Shape 3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smtClean="0"/>
              <a:t>We made</a:t>
            </a:r>
            <a:r>
              <a:rPr lang="en-US" baseline="0" dirty="0" smtClean="0"/>
              <a:t> many interesting observations by analyzing this data.  Here is one vignette that illustrates how critical depth was to overall sensitivity of variant discovery.</a:t>
            </a:r>
          </a:p>
          <a:p>
            <a:pPr marL="171450" indent="-171450">
              <a:spcBef>
                <a:spcPts val="0"/>
              </a:spcBef>
              <a:buFontTx/>
              <a:buChar char="-"/>
            </a:pPr>
            <a:r>
              <a:rPr lang="en-US" dirty="0" smtClean="0"/>
              <a:t>Remember</a:t>
            </a:r>
            <a:r>
              <a:rPr lang="en-US" baseline="0" dirty="0" smtClean="0"/>
              <a:t> that we relied on the initial ~350x WGS data to discover putative variants in the first place.  If we can’t discover them we can’t target them for capture and further sequencing.</a:t>
            </a:r>
          </a:p>
          <a:p>
            <a:pPr marL="171450" indent="-171450">
              <a:spcBef>
                <a:spcPts val="0"/>
              </a:spcBef>
              <a:buFontTx/>
              <a:buChar char="-"/>
            </a:pPr>
            <a:r>
              <a:rPr lang="en-US" baseline="0" dirty="0" smtClean="0"/>
              <a:t>We found that if we randomly down-sampled this WGS data back to 30 or 50x and attempted variant calling again, quite a few platinum variants were not called consistently.  Basically everything below 20% VAF in the primary tumor is lost at 50x or lower coverage.  And even some higher VAF variants are missed.  </a:t>
            </a:r>
          </a:p>
          <a:p>
            <a:pPr marL="171450" indent="-171450">
              <a:spcBef>
                <a:spcPts val="0"/>
              </a:spcBef>
              <a:buFontTx/>
              <a:buChar char="-"/>
            </a:pPr>
            <a:r>
              <a:rPr lang="en-US" baseline="0" dirty="0" smtClean="0"/>
              <a:t>This primary tumor happens to be 90% pure (the relapse is 32%).  So this problem would be much worse with purity levels that are commonly seen in clinical tumor samples.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smtClean="0"/>
              <a:t>If you are planning</a:t>
            </a:r>
            <a:r>
              <a:rPr lang="en-US" baseline="0" dirty="0" smtClean="0"/>
              <a:t> to skimp on WGS depth you might consider using a combination of variant callers.</a:t>
            </a:r>
          </a:p>
          <a:p>
            <a:pPr marL="171450" indent="-171450">
              <a:spcBef>
                <a:spcPts val="0"/>
              </a:spcBef>
              <a:buFontTx/>
              <a:buChar char="-"/>
            </a:pPr>
            <a:r>
              <a:rPr lang="en-US" baseline="0" dirty="0" smtClean="0"/>
              <a:t>Taking the union will improve sensitivity at the cost of getting lots of false positives.  However, we have found that simple intersection or partial intersections can give you a pretty good balance of sensitivity and accuracy.</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Notes on</a:t>
            </a:r>
            <a:r>
              <a:rPr lang="en-US" baseline="0" dirty="0" smtClean="0"/>
              <a:t> examples:</a:t>
            </a:r>
          </a:p>
          <a:p>
            <a:pPr marL="171450" indent="-171450">
              <a:buFontTx/>
              <a:buChar char="-"/>
            </a:pPr>
            <a:r>
              <a:rPr lang="en-US" baseline="0" dirty="0" smtClean="0"/>
              <a:t>BRAF -&gt; V600E -&gt; Melanoma -&gt; predictive?</a:t>
            </a:r>
          </a:p>
          <a:p>
            <a:pPr marL="171450" indent="-171450">
              <a:buFontTx/>
              <a:buChar char="-"/>
            </a:pPr>
            <a:r>
              <a:rPr lang="en-US" baseline="0" dirty="0" smtClean="0"/>
              <a:t>EGFR -&gt; L858R -&gt; Lung -&gt; predictive?</a:t>
            </a:r>
          </a:p>
          <a:p>
            <a:pPr marL="171450" indent="-171450">
              <a:buFontTx/>
              <a:buChar char="-"/>
            </a:pPr>
            <a:r>
              <a:rPr lang="en-US" baseline="0" dirty="0" smtClean="0"/>
              <a:t>EGFR -&gt; T790M -&gt; Lung -&gt; predictive?</a:t>
            </a:r>
          </a:p>
          <a:p>
            <a:pPr marL="171450" indent="-171450">
              <a:buFontTx/>
              <a:buChar char="-"/>
            </a:pPr>
            <a:r>
              <a:rPr lang="en-US" baseline="0" dirty="0" smtClean="0"/>
              <a:t>ALK -&gt; Fusions -&gt; Lung -&gt; predictive?</a:t>
            </a:r>
          </a:p>
          <a:p>
            <a:pPr marL="171450" indent="-171450">
              <a:buFontTx/>
              <a:buChar char="-"/>
            </a:pPr>
            <a:r>
              <a:rPr lang="en-US" baseline="0" dirty="0" smtClean="0"/>
              <a:t>ERBB2 -&gt; Amplification -&gt; Breast -&gt; predictive?</a:t>
            </a:r>
          </a:p>
          <a:p>
            <a:pPr marL="171450" indent="-171450">
              <a:buFontTx/>
              <a:buChar char="-"/>
            </a:pPr>
            <a:r>
              <a:rPr lang="en-US" baseline="0" dirty="0" smtClean="0"/>
              <a:t>EWSR1-FLI1 -&gt; Fusion -&gt; Ewing </a:t>
            </a:r>
            <a:r>
              <a:rPr lang="en-US" baseline="0" dirty="0" err="1" smtClean="0"/>
              <a:t>Sarcome</a:t>
            </a:r>
            <a:r>
              <a:rPr lang="en-US" baseline="0" dirty="0" smtClean="0"/>
              <a:t> -&gt; Diagnostic?</a:t>
            </a:r>
          </a:p>
          <a:p>
            <a:pPr marL="171450" indent="-171450">
              <a:buFontTx/>
              <a:buChar char="-"/>
            </a:pPr>
            <a:r>
              <a:rPr lang="en-US" baseline="0" dirty="0" smtClean="0"/>
              <a:t>Secondary mutations in BCR-ABL1 that confer resistance?</a:t>
            </a:r>
          </a:p>
          <a:p>
            <a:pPr marL="171450" indent="-171450">
              <a:buFontTx/>
              <a:buChar char="-"/>
            </a:pPr>
            <a:r>
              <a:rPr lang="en-US" baseline="0" dirty="0" smtClean="0"/>
              <a:t>PTEN Loss perhaps?</a:t>
            </a:r>
          </a:p>
          <a:p>
            <a:pPr marL="171450" indent="-171450">
              <a:buFontTx/>
              <a:buChar char="-"/>
            </a:pPr>
            <a:r>
              <a:rPr lang="en-US" baseline="0" dirty="0" smtClean="0"/>
              <a:t>I would argue BRCA mutations should also be counted. Also, we are at the point where ER/PR/HER2/KI67 testing by RNA is cheaper and more accurate than IHC and really *should* be the clinical standard. Rolling out in less developed countries that don't have legacy dependency on IHC. NTRK fusions and inhibitors seem likely to have a wide impact</a:t>
            </a:r>
          </a:p>
          <a:p>
            <a:pPr marL="171450" indent="-171450">
              <a:buFontTx/>
              <a:buChar char="-"/>
            </a:pPr>
            <a:r>
              <a:rPr lang="en-US" baseline="0" dirty="0" smtClean="0"/>
              <a:t>ERBB2 kinase domain mutations in breast cancer, while rare, are clearly clinically relevant</a:t>
            </a:r>
          </a:p>
          <a:p>
            <a:pPr marL="171450" indent="-171450">
              <a:buFontTx/>
              <a:buChar char="-"/>
            </a:pPr>
            <a:r>
              <a:rPr lang="en-US" baseline="0" dirty="0" smtClean="0"/>
              <a:t>KIT mutations in GIST and some other tumors guide standard of care</a:t>
            </a:r>
          </a:p>
          <a:p>
            <a:pPr marL="171450" indent="-171450">
              <a:buFontTx/>
              <a:buChar char="-"/>
            </a:pPr>
            <a:r>
              <a:rPr lang="en-US" baseline="0" dirty="0" smtClean="0"/>
              <a:t>There's about a dozen genes with mutations that inform FDA approved treatments and guidelines according to </a:t>
            </a:r>
            <a:r>
              <a:rPr lang="en-US" baseline="0" dirty="0" err="1" smtClean="0"/>
              <a:t>oncokb</a:t>
            </a:r>
            <a:r>
              <a:rPr lang="en-US" baseline="0" dirty="0" smtClean="0"/>
              <a:t>. Not as many as we would like but to say CML is the only example is really weird</a:t>
            </a:r>
          </a:p>
          <a:p>
            <a:pPr marL="171450" indent="-171450">
              <a:buFontTx/>
              <a:buChar char="-"/>
            </a:pPr>
            <a:r>
              <a:rPr lang="en-US" baseline="0" dirty="0" smtClean="0"/>
              <a:t>I think the problem is that many of these are not being run routinely in the clinical setting outside of select academic hospital settings. But this is more a problem with slow/conservative clinical adoption and default resistance of insurance providers. It will take a few more years beating them over the heads with data. OHSU is planning to roll BRCA testing out to all patients in their system (hundreds of thousands or millions planned). Mary Claire King has been preaching this for years but think about how long we've known (or could impute) of the importance/value of this. Things just move show.</a:t>
            </a:r>
          </a:p>
          <a:p>
            <a:pPr marL="171450" indent="-171450">
              <a:buFontTx/>
              <a:buChar char="-"/>
            </a:pPr>
            <a:r>
              <a:rPr lang="en-US" baseline="0" dirty="0" smtClean="0"/>
              <a:t>MSI -&gt; </a:t>
            </a:r>
            <a:r>
              <a:rPr lang="en-US" baseline="0" dirty="0" err="1" smtClean="0"/>
              <a:t>nsclc</a:t>
            </a:r>
            <a:r>
              <a:rPr lang="en-US" baseline="0" dirty="0" smtClean="0"/>
              <a:t> -&gt; </a:t>
            </a:r>
            <a:r>
              <a:rPr lang="en-US" baseline="0" dirty="0" err="1" smtClean="0"/>
              <a:t>nivolimab</a:t>
            </a:r>
            <a:endParaRPr lang="en-US" baseline="0" dirty="0" smtClean="0"/>
          </a:p>
          <a:p>
            <a:pPr marL="171450" indent="-171450">
              <a:buFontTx/>
              <a:buChar char="-"/>
            </a:pPr>
            <a:r>
              <a:rPr lang="en-US" baseline="0" dirty="0" smtClean="0"/>
              <a:t>Dnajb1-prkaca -&gt; </a:t>
            </a:r>
            <a:r>
              <a:rPr lang="en-US" baseline="0" dirty="0" err="1" smtClean="0"/>
              <a:t>flHCC</a:t>
            </a:r>
            <a:r>
              <a:rPr lang="en-US" baseline="0" dirty="0" smtClean="0"/>
              <a:t> -&gt; diagnostic</a:t>
            </a:r>
          </a:p>
          <a:p>
            <a:pPr marL="171450" indent="-171450">
              <a:buFontTx/>
              <a:buChar char="-"/>
            </a:pPr>
            <a:r>
              <a:rPr lang="en-US" baseline="0" dirty="0" smtClean="0"/>
              <a:t>BTK -&gt; C421 -&gt; CLL -&gt; predictive of resistance</a:t>
            </a:r>
          </a:p>
          <a:p>
            <a:pPr marL="171450" indent="-171450">
              <a:buFontTx/>
              <a:buChar char="-"/>
            </a:pPr>
            <a:r>
              <a:rPr lang="en-US" baseline="0" dirty="0" smtClean="0"/>
              <a:t>Special subset of </a:t>
            </a:r>
            <a:r>
              <a:rPr lang="en-US" baseline="0" dirty="0" err="1" smtClean="0"/>
              <a:t>heme</a:t>
            </a:r>
            <a:r>
              <a:rPr lang="en-US" baseline="0" dirty="0" smtClean="0"/>
              <a:t> malignancies are defined by eosinophilia and </a:t>
            </a:r>
            <a:r>
              <a:rPr lang="en-US" baseline="0" dirty="0" err="1" smtClean="0"/>
              <a:t>pdgfra</a:t>
            </a:r>
            <a:r>
              <a:rPr lang="en-US" baseline="0" dirty="0" smtClean="0"/>
              <a:t>/b and one other gene.</a:t>
            </a:r>
          </a:p>
          <a:p>
            <a:pPr marL="171450" indent="-171450">
              <a:buFontTx/>
              <a:buChar char="-"/>
            </a:pPr>
            <a:r>
              <a:rPr lang="en-US" baseline="0" dirty="0" err="1" smtClean="0"/>
              <a:t>Alk</a:t>
            </a:r>
            <a:r>
              <a:rPr lang="en-US" baseline="0" dirty="0" smtClean="0"/>
              <a:t> fusions are highly targetable.</a:t>
            </a:r>
          </a:p>
          <a:p>
            <a:pPr marL="171450" indent="-171450">
              <a:buFontTx/>
              <a:buChar char="-"/>
            </a:pPr>
            <a:r>
              <a:rPr lang="en-US" baseline="0" dirty="0" smtClean="0"/>
              <a:t>Her2 targeting with </a:t>
            </a:r>
            <a:r>
              <a:rPr lang="en-US" baseline="0" dirty="0" err="1" smtClean="0"/>
              <a:t>trastuzumab</a:t>
            </a:r>
            <a:r>
              <a:rPr lang="en-US" baseline="0" dirty="0" smtClean="0"/>
              <a:t> changed the picture for these patients as far as I understand. Both of these are heavily represented in CIViC, and played a large role in MATCH basket trial. The data seems very much there in some of these trials, so it should only be a matter of time for it to be more accepted.</a:t>
            </a:r>
          </a:p>
          <a:p>
            <a:pPr marL="171450" indent="-171450">
              <a:buFontTx/>
              <a:buChar char="-"/>
            </a:pPr>
            <a:r>
              <a:rPr lang="en-US" baseline="0" dirty="0" smtClean="0"/>
              <a:t>I noted the MSI (non gene entity) example, and think we should perhaps prioritize non gene entities a bit higher in our upcoming goals.</a:t>
            </a:r>
          </a:p>
          <a:p>
            <a:pPr marL="171450" indent="-171450">
              <a:buFontTx/>
              <a:buChar char="-"/>
            </a:pPr>
            <a:r>
              <a:rPr lang="en-US" baseline="0" dirty="0" smtClean="0"/>
              <a:t>In general the variant clinical interpretations should help us address this topic more effectively. Maybe 5 years from now someone asking that same question could be directed to CIViC as part of the answer.</a:t>
            </a:r>
          </a:p>
          <a:p>
            <a:pPr marL="171450" indent="-171450">
              <a:buFontTx/>
              <a:buChar char="-"/>
            </a:pPr>
            <a:r>
              <a:rPr lang="en-US" baseline="0" dirty="0" err="1" smtClean="0"/>
              <a:t>Prosigna</a:t>
            </a:r>
            <a:r>
              <a:rPr lang="en-US" baseline="0" dirty="0" smtClean="0"/>
              <a:t> (Produced by </a:t>
            </a:r>
            <a:r>
              <a:rPr lang="en-US" baseline="0" dirty="0" err="1" smtClean="0"/>
              <a:t>Nanostring</a:t>
            </a:r>
            <a:r>
              <a:rPr lang="en-US" baseline="0" dirty="0" smtClean="0"/>
              <a:t>) is a panel of ~50 RNA transcripts that predicts breast caner recurrence and is now included in international guidelines for breast cancer surveillance</a:t>
            </a:r>
          </a:p>
          <a:p>
            <a:pPr marL="171450" indent="-171450">
              <a:buFontTx/>
              <a:buChar char="-"/>
            </a:pPr>
            <a:r>
              <a:rPr lang="en-US" baseline="0" dirty="0" err="1" smtClean="0"/>
              <a:t>Veracyte</a:t>
            </a:r>
            <a:r>
              <a:rPr lang="en-US" baseline="0" dirty="0" smtClean="0"/>
              <a:t> produces a bunch of genomic diagnostics including </a:t>
            </a:r>
            <a:r>
              <a:rPr lang="en-US" baseline="0" dirty="0" err="1" smtClean="0"/>
              <a:t>Afirma</a:t>
            </a:r>
            <a:r>
              <a:rPr lang="en-US" baseline="0" dirty="0" smtClean="0"/>
              <a:t> (Fine Needle Aspiration analysis to diagnose thyroid malignancy), </a:t>
            </a:r>
            <a:r>
              <a:rPr lang="en-US" baseline="0" dirty="0" err="1" smtClean="0"/>
              <a:t>Percepta</a:t>
            </a:r>
            <a:r>
              <a:rPr lang="en-US" baseline="0" dirty="0" smtClean="0"/>
              <a:t> (lung cancer diagnosis), and </a:t>
            </a:r>
            <a:r>
              <a:rPr lang="en-US" baseline="0" dirty="0" err="1" smtClean="0"/>
              <a:t>Envisia</a:t>
            </a:r>
            <a:r>
              <a:rPr lang="en-US" baseline="0" dirty="0" smtClean="0"/>
              <a:t> (IPF diagnosis)</a:t>
            </a:r>
          </a:p>
          <a:p>
            <a:pPr marL="171450" indent="-171450">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19</a:t>
            </a:fld>
            <a:endParaRPr lang="en-US"/>
          </a:p>
        </p:txBody>
      </p:sp>
    </p:spTree>
    <p:extLst>
      <p:ext uri="{BB962C8B-B14F-4D97-AF65-F5344CB8AC3E}">
        <p14:creationId xmlns:p14="http://schemas.microsoft.com/office/powerpoint/2010/main" val="2021393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171450" indent="-171450">
              <a:buFontTx/>
              <a:buChar char="-"/>
            </a:pPr>
            <a:endParaRPr lang="en-US" sz="1800" baseline="0"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20</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smtClean="0"/>
              <a:t>If we overlay</a:t>
            </a:r>
            <a:r>
              <a:rPr lang="en-US" baseline="0" dirty="0" smtClean="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smtClean="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46" name="Shape 4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marR="0" lvl="0" indent="-171450" algn="l" rtl="0">
              <a:spcBef>
                <a:spcPts val="0"/>
              </a:spcBef>
              <a:buFontTx/>
              <a:buChar char="-"/>
            </a:pPr>
            <a:r>
              <a:rPr lang="en-US" sz="1200" b="0" i="0" u="none" strike="noStrike" cap="none" baseline="0" dirty="0" smtClean="0">
                <a:solidFill>
                  <a:schemeClr val="dk1"/>
                </a:solidFill>
                <a:latin typeface="Calibri"/>
                <a:ea typeface="Calibri"/>
                <a:cs typeface="Calibri"/>
                <a:sym typeface="Calibri"/>
              </a:rPr>
              <a:t>In other words, there appears to be a completely independent clone with a TP53 mutation that expands during treatment while the AML harboring DNMT3A shrinks.  </a:t>
            </a:r>
          </a:p>
          <a:p>
            <a:pPr marL="171450" marR="0" lvl="0" indent="-171450" algn="l" rtl="0">
              <a:spcBef>
                <a:spcPts val="0"/>
              </a:spcBef>
              <a:buFontTx/>
              <a:buChar char="-"/>
            </a:pPr>
            <a:r>
              <a:rPr lang="en-US" sz="1200" b="0" i="0" u="none" strike="noStrike" cap="none" baseline="0" dirty="0" smtClean="0">
                <a:solidFill>
                  <a:schemeClr val="dk1"/>
                </a:solidFill>
                <a:latin typeface="Calibri"/>
                <a:ea typeface="Calibri"/>
                <a:cs typeface="Calibri"/>
                <a:sym typeface="Calibri"/>
              </a:rPr>
              <a:t>At the time of the relapse, there are two AML sub-clones derived from the found clone and an independent clone that we couldn’t tease apart until well saw the time course data.</a:t>
            </a:r>
          </a:p>
          <a:p>
            <a:pPr marL="171450" marR="0" lvl="0" indent="-171450" algn="l" rtl="0">
              <a:spcBef>
                <a:spcPts val="0"/>
              </a:spcBef>
              <a:buFontTx/>
              <a:buChar char="-"/>
            </a:pPr>
            <a:r>
              <a:rPr lang="en-US" sz="1200" b="0" i="0" u="none" strike="noStrike" cap="none" baseline="0" dirty="0" smtClean="0">
                <a:solidFill>
                  <a:schemeClr val="dk1"/>
                </a:solidFill>
                <a:latin typeface="Calibri"/>
                <a:ea typeface="Calibri"/>
                <a:cs typeface="Calibri"/>
                <a:sym typeface="Calibri"/>
              </a:rPr>
              <a:t>It looks like this patient, now in a sustained second remission, may be harboring this TP53 mutation in a significant fraction of their blood.  The significance of is not totally clear at this stage but one can certainly imagine possible predictive value to all of the information buried in the primary tumor…</a:t>
            </a:r>
          </a:p>
        </p:txBody>
      </p:sp>
      <p:sp>
        <p:nvSpPr>
          <p:cNvPr id="447" name="Shape 4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There are several factors that complicate sequencing</a:t>
            </a:r>
            <a:r>
              <a:rPr lang="en-US" baseline="0" dirty="0" smtClean="0"/>
              <a:t> and </a:t>
            </a:r>
            <a:r>
              <a:rPr lang="en-US" dirty="0" smtClean="0"/>
              <a:t>analysis of tumor</a:t>
            </a:r>
            <a:r>
              <a:rPr lang="en-US" baseline="0" dirty="0" smtClean="0"/>
              <a:t> genomes that are not encountered in germline sequencing projects.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Tumors are often impure, with normal cells mixed into the tumor cells.  Tumors are often heterogeneous, containing complex genetically diverse collections of cells.  Finally tumors can be highly aneuploid with major deviations from a diploid state</a:t>
            </a:r>
          </a:p>
          <a:p>
            <a:pPr marL="171450" indent="-171450">
              <a:buFontTx/>
              <a:buChar char="-"/>
            </a:pPr>
            <a:r>
              <a:rPr lang="en-US" baseline="0" dirty="0" smtClean="0"/>
              <a:t>Each of these factors can make detection of somatic mutations more difficult and confound characterization of the clonal architecture of a tumor.</a:t>
            </a:r>
          </a:p>
        </p:txBody>
      </p:sp>
      <p:sp>
        <p:nvSpPr>
          <p:cNvPr id="4" name="Slide Number Placeholder 3"/>
          <p:cNvSpPr>
            <a:spLocks noGrp="1"/>
          </p:cNvSpPr>
          <p:nvPr>
            <p:ph type="sldNum" sz="quarter" idx="10"/>
          </p:nvPr>
        </p:nvSpPr>
        <p:spPr/>
        <p:txBody>
          <a:bodyPr/>
          <a:lstStyle/>
          <a:p>
            <a:fld id="{F9BF1BD6-11A6-594E-AFA1-283323A41F72}" type="slidenum">
              <a:rPr lang="en-US" smtClean="0"/>
              <a:pPr/>
              <a:t>5</a:t>
            </a:fld>
            <a:endParaRPr lang="en-US" dirty="0"/>
          </a:p>
        </p:txBody>
      </p:sp>
    </p:spTree>
    <p:extLst>
      <p:ext uri="{BB962C8B-B14F-4D97-AF65-F5344CB8AC3E}">
        <p14:creationId xmlns:p14="http://schemas.microsoft.com/office/powerpoint/2010/main" val="3275600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This example SNV was detected</a:t>
            </a:r>
            <a:r>
              <a:rPr lang="en-US" baseline="0" dirty="0" smtClean="0"/>
              <a:t> in an ALL case</a:t>
            </a:r>
          </a:p>
          <a:p>
            <a:pPr marL="171450" indent="-171450">
              <a:buFontTx/>
              <a:buChar char="-"/>
            </a:pPr>
            <a:r>
              <a:rPr lang="en-US" baseline="0" dirty="0" smtClean="0"/>
              <a:t>This is the simplest type of genomic event to detect, describe, annotate.  Of course in this case the frequency is close to 50%.  Suggesting a heterozygous mutation present in 100% of the tumor cells.  If the tumor is impure, or heterogeneous, possibly with multiple sub-clones, or the normal is contaminated with tumor cells, calling even this simplest type of variants gets much harder.</a:t>
            </a:r>
          </a:p>
          <a:p>
            <a:pPr marL="171450" indent="-171450">
              <a:buFontTx/>
              <a:buChar char="-"/>
            </a:pPr>
            <a:r>
              <a:rPr lang="en-US" baseline="0" dirty="0" smtClean="0"/>
              <a:t>We currently use four somatic SNV variant callers: </a:t>
            </a:r>
            <a:r>
              <a:rPr lang="en-US" baseline="0" dirty="0" err="1" smtClean="0"/>
              <a:t>SomaticSniper+Samtools</a:t>
            </a:r>
            <a:r>
              <a:rPr lang="en-US" baseline="0" dirty="0" smtClean="0"/>
              <a:t>, </a:t>
            </a:r>
            <a:r>
              <a:rPr lang="en-US" baseline="0" dirty="0" err="1" smtClean="0"/>
              <a:t>VarScan</a:t>
            </a:r>
            <a:r>
              <a:rPr lang="en-US" baseline="0" dirty="0" smtClean="0"/>
              <a:t>, </a:t>
            </a:r>
            <a:r>
              <a:rPr lang="en-US" baseline="0" dirty="0" err="1" smtClean="0"/>
              <a:t>Strelka</a:t>
            </a:r>
            <a:r>
              <a:rPr lang="en-US" baseline="0" dirty="0" smtClean="0"/>
              <a:t>, and </a:t>
            </a:r>
            <a:r>
              <a:rPr lang="en-US" baseline="0" dirty="0" err="1" smtClean="0"/>
              <a:t>Mutect</a:t>
            </a:r>
            <a:endParaRPr lang="en-US" baseline="0"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7</a:t>
            </a:fld>
            <a:endParaRPr lang="en-US" dirty="0"/>
          </a:p>
        </p:txBody>
      </p:sp>
    </p:spTree>
    <p:extLst>
      <p:ext uri="{BB962C8B-B14F-4D97-AF65-F5344CB8AC3E}">
        <p14:creationId xmlns:p14="http://schemas.microsoft.com/office/powerpoint/2010/main" val="2847463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Detected in a lung cancer</a:t>
            </a:r>
            <a:r>
              <a:rPr lang="en-US" baseline="0" dirty="0" smtClean="0"/>
              <a:t> case</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8</a:t>
            </a:fld>
            <a:endParaRPr lang="en-US" dirty="0"/>
          </a:p>
        </p:txBody>
      </p:sp>
    </p:spTree>
    <p:extLst>
      <p:ext uri="{BB962C8B-B14F-4D97-AF65-F5344CB8AC3E}">
        <p14:creationId xmlns:p14="http://schemas.microsoft.com/office/powerpoint/2010/main" val="3097242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Whole genome data is exceptionally</a:t>
            </a:r>
            <a:r>
              <a:rPr lang="en-US" baseline="0" dirty="0" smtClean="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smtClean="0"/>
              <a:t>We currently use </a:t>
            </a:r>
            <a:r>
              <a:rPr lang="en-US" baseline="0" dirty="0" err="1" smtClean="0"/>
              <a:t>cnv</a:t>
            </a:r>
            <a:r>
              <a:rPr lang="en-US" baseline="0" dirty="0" smtClean="0"/>
              <a:t>-hmm, </a:t>
            </a:r>
            <a:r>
              <a:rPr lang="en-US" baseline="0" dirty="0" err="1" smtClean="0"/>
              <a:t>CopyCat</a:t>
            </a:r>
            <a:r>
              <a:rPr lang="en-US" baseline="0" dirty="0" smtClean="0"/>
              <a:t>, and </a:t>
            </a:r>
            <a:r>
              <a:rPr lang="en-US" baseline="0" dirty="0" err="1" smtClean="0"/>
              <a:t>CnView</a:t>
            </a:r>
            <a:r>
              <a:rPr lang="en-US" baseline="0" dirty="0" smtClean="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Detected</a:t>
            </a:r>
            <a:r>
              <a:rPr lang="en-US" baseline="0" dirty="0" smtClean="0"/>
              <a:t> in an ALL case.  One of the more difficult even types to predict are structural variants such as the </a:t>
            </a:r>
            <a:r>
              <a:rPr lang="en-US" baseline="0" dirty="0" err="1" smtClean="0"/>
              <a:t>interchromosomal</a:t>
            </a:r>
            <a:r>
              <a:rPr lang="en-US" baseline="0" dirty="0" smtClean="0"/>
              <a:t> translocation show here.  Discordant read pairs, coverage patterns, and reads aligning across a junction breakpoint supporting a translocation involving chr1 and chr10 in this tumor.  It is clearly somatic and not observed in the normal.  While we can identify such events readily they are generally buried in a large pile of false positives.  We also fear a large number of false negatives (but we have difficulty estimating this).</a:t>
            </a:r>
          </a:p>
          <a:p>
            <a:pPr marL="171450" indent="-171450">
              <a:buFontTx/>
              <a:buChar char="-"/>
            </a:pPr>
            <a:r>
              <a:rPr lang="en-US" baseline="0" dirty="0" smtClean="0"/>
              <a:t>We currently use a combination of </a:t>
            </a:r>
            <a:r>
              <a:rPr lang="en-US" baseline="0" dirty="0" err="1" smtClean="0"/>
              <a:t>BreakDancer</a:t>
            </a:r>
            <a:r>
              <a:rPr lang="en-US" baseline="0" dirty="0" smtClean="0"/>
              <a:t>, </a:t>
            </a:r>
            <a:r>
              <a:rPr lang="en-US" baseline="0" dirty="0" err="1" smtClean="0"/>
              <a:t>SquareDancer</a:t>
            </a:r>
            <a:r>
              <a:rPr lang="en-US" baseline="0" dirty="0" smtClean="0"/>
              <a:t>, and </a:t>
            </a:r>
            <a:r>
              <a:rPr lang="en-US" baseline="0" dirty="0" err="1" smtClean="0"/>
              <a:t>Tigra</a:t>
            </a:r>
            <a:r>
              <a:rPr lang="en-US" baseline="0" dirty="0" smtClean="0"/>
              <a:t>-SV in our SV pipeline.  We are in the process of incorporating lumpy-</a:t>
            </a:r>
            <a:r>
              <a:rPr lang="en-US" baseline="0" dirty="0" err="1" smtClean="0"/>
              <a:t>sv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a:p>
        </p:txBody>
      </p:sp>
    </p:spTree>
    <p:extLst>
      <p:ext uri="{BB962C8B-B14F-4D97-AF65-F5344CB8AC3E}">
        <p14:creationId xmlns:p14="http://schemas.microsoft.com/office/powerpoint/2010/main" val="1616777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Detected in an HCC (liver) case</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dirty="0"/>
          </a:p>
        </p:txBody>
      </p:sp>
    </p:spTree>
    <p:extLst>
      <p:ext uri="{BB962C8B-B14F-4D97-AF65-F5344CB8AC3E}">
        <p14:creationId xmlns:p14="http://schemas.microsoft.com/office/powerpoint/2010/main" val="412613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smtClean="0"/>
              <a:t>Here we have an</a:t>
            </a:r>
            <a:r>
              <a:rPr lang="en-US" baseline="0" dirty="0" smtClean="0"/>
              <a:t> expressed gene fusion detected by RNA-seq d</a:t>
            </a:r>
            <a:r>
              <a:rPr lang="en-US" dirty="0" smtClean="0"/>
              <a:t>etected</a:t>
            </a:r>
            <a:r>
              <a:rPr lang="en-US" baseline="0" dirty="0" smtClean="0"/>
              <a:t> in an ALL case. </a:t>
            </a:r>
          </a:p>
          <a:p>
            <a:pPr marL="171450" indent="-171450">
              <a:buFontTx/>
              <a:buChar char="-"/>
            </a:pPr>
            <a:r>
              <a:rPr lang="en-US" baseline="0" dirty="0" smtClean="0"/>
              <a:t>These events are detected by mining RNA-seq alignments for cases where both encompassing (or discordant) read pairs and fusion junction spanning reads support a </a:t>
            </a:r>
            <a:r>
              <a:rPr lang="en-US" baseline="0" dirty="0" err="1" smtClean="0"/>
              <a:t>geneA</a:t>
            </a:r>
            <a:r>
              <a:rPr lang="en-US" baseline="0" dirty="0" smtClean="0"/>
              <a:t> to </a:t>
            </a:r>
            <a:r>
              <a:rPr lang="en-US" baseline="0" dirty="0" err="1" smtClean="0"/>
              <a:t>geneB</a:t>
            </a:r>
            <a:r>
              <a:rPr lang="en-US" baseline="0" dirty="0" smtClean="0"/>
              <a:t> fusion.  </a:t>
            </a:r>
          </a:p>
          <a:p>
            <a:pPr marL="171450" indent="-171450">
              <a:buFontTx/>
              <a:buChar char="-"/>
            </a:pPr>
            <a:r>
              <a:rPr lang="en-US" baseline="0" dirty="0" smtClean="0"/>
              <a:t>As with detecting structural variants in the DNA data we know that overall we are not doing a great job of identifying these things.  The current state of software packages for these events leaves a lot to be desired.  We use </a:t>
            </a:r>
            <a:r>
              <a:rPr lang="en-US" baseline="0" dirty="0" err="1" smtClean="0"/>
              <a:t>ChimeraScan</a:t>
            </a:r>
            <a:r>
              <a:rPr lang="en-US" baseline="0" dirty="0" smtClean="0"/>
              <a:t> and Integrate.  But we have also evaluated </a:t>
            </a:r>
            <a:r>
              <a:rPr lang="en-US" baseline="0" dirty="0" err="1" smtClean="0"/>
              <a:t>tophat</a:t>
            </a:r>
            <a:r>
              <a:rPr lang="en-US" baseline="0" dirty="0" smtClean="0"/>
              <a:t>-fusion, defuse, and others.</a:t>
            </a:r>
            <a:endParaRPr lang="en-US" dirty="0"/>
          </a:p>
        </p:txBody>
      </p:sp>
      <p:sp>
        <p:nvSpPr>
          <p:cNvPr id="4" name="Slide Number Placeholder 3"/>
          <p:cNvSpPr>
            <a:spLocks noGrp="1"/>
          </p:cNvSpPr>
          <p:nvPr>
            <p:ph type="sldNum" sz="quarter" idx="10"/>
          </p:nvPr>
        </p:nvSpPr>
        <p:spPr/>
        <p:txBody>
          <a:bodyPr/>
          <a:lstStyle/>
          <a:p>
            <a:fld id="{277AC670-D8AE-4BF4-A870-5A0124FC18EF}"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4" Type="http://schemas.openxmlformats.org/officeDocument/2006/relationships/hyperlink" Target="http://samtools.github.io/hts-specs/VCFv4.2.pdf" TargetMode="External"/><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gif"/><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hyperlink" Target="http://evs.gs.washington.edu/EVS/" TargetMode="External"/><Relationship Id="rId4" Type="http://schemas.openxmlformats.org/officeDocument/2006/relationships/hyperlink" Target="http://exac.broadinstitute.org/" TargetMode="External"/><Relationship Id="rId5" Type="http://schemas.openxmlformats.org/officeDocument/2006/relationships/hyperlink" Target="http://gnomad.broadinstitute.org/" TargetMode="External"/><Relationship Id="rId6" Type="http://schemas.openxmlformats.org/officeDocument/2006/relationships/hyperlink" Target="http://www.ncbi.nlm.nih.gov/omim" TargetMode="External"/><Relationship Id="rId7" Type="http://schemas.openxmlformats.org/officeDocument/2006/relationships/hyperlink" Target="http://www.hgmd.cf.ac.uk/ac/index.php" TargetMode="External"/><Relationship Id="rId8" Type="http://schemas.openxmlformats.org/officeDocument/2006/relationships/hyperlink" Target="https://www.pharmgkb.org/" TargetMode="External"/><Relationship Id="rId9" Type="http://schemas.openxmlformats.org/officeDocument/2006/relationships/hyperlink" Target="http://www.ncbi.nlm.nih.gov/clinvar/" TargetMode="External"/><Relationship Id="rId10" Type="http://schemas.openxmlformats.org/officeDocument/2006/relationships/hyperlink" Target="https://www.acmg.net/docs/Standards_Guidelines_for_the_Interpretation_of_Sequence_Variants.pdf" TargetMode="External"/><Relationship Id="rId11" Type="http://schemas.openxmlformats.org/officeDocument/2006/relationships/hyperlink" Target="https://gemini.readthedocs.org/en/latest/" TargetMode="External"/><Relationship Id="rId1" Type="http://schemas.openxmlformats.org/officeDocument/2006/relationships/slideLayout" Target="../slideLayouts/slideLayout2.xml"/><Relationship Id="rId2" Type="http://schemas.openxmlformats.org/officeDocument/2006/relationships/hyperlink" Target="http://www.1000genomes.org/hom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PMBIO </a:t>
            </a:r>
            <a:r>
              <a:rPr lang="en-US" smtClean="0"/>
              <a:t>Module 05 </a:t>
            </a:r>
            <a:r>
              <a:rPr lang="en-US" dirty="0" smtClean="0"/>
              <a:t/>
            </a:r>
            <a:br>
              <a:rPr lang="en-US" dirty="0" smtClean="0"/>
            </a:br>
            <a:r>
              <a:rPr lang="en-US" dirty="0"/>
              <a:t/>
            </a:r>
            <a:br>
              <a:rPr lang="en-US" dirty="0"/>
            </a:br>
            <a:r>
              <a:rPr lang="en-US" dirty="0" smtClean="0"/>
              <a:t>Somatic. </a:t>
            </a:r>
            <a:r>
              <a:rPr lang="en-US" b="0" dirty="0"/>
              <a:t>Somatic WGS and Exome Variant Analysis</a:t>
            </a:r>
          </a:p>
        </p:txBody>
      </p:sp>
      <p:sp>
        <p:nvSpPr>
          <p:cNvPr id="3" name="Subtitle 2"/>
          <p:cNvSpPr>
            <a:spLocks noGrp="1"/>
          </p:cNvSpPr>
          <p:nvPr>
            <p:ph type="subTitle" idx="1"/>
          </p:nvPr>
        </p:nvSpPr>
        <p:spPr>
          <a:xfrm>
            <a:off x="3698737" y="5141551"/>
            <a:ext cx="5242063" cy="1219200"/>
          </a:xfrm>
        </p:spPr>
        <p:txBody>
          <a:bodyPr>
            <a:normAutofit fontScale="77500" lnSpcReduction="20000"/>
          </a:bodyPr>
          <a:lstStyle/>
          <a:p>
            <a:pPr algn="r"/>
            <a:r>
              <a:rPr lang="en-US" sz="1800" dirty="0" smtClean="0"/>
              <a:t>Malachi Griffith, Obi Griffith, Zachary Skidmore, </a:t>
            </a:r>
            <a:r>
              <a:rPr lang="en-US" sz="1800" dirty="0" err="1" smtClean="0"/>
              <a:t>Huiming</a:t>
            </a:r>
            <a:r>
              <a:rPr lang="en-US" sz="1800" dirty="0" smtClean="0"/>
              <a:t> Xia</a:t>
            </a:r>
          </a:p>
          <a:p>
            <a:pPr algn="r"/>
            <a:r>
              <a:rPr lang="en-US" sz="1800" dirty="0"/>
              <a:t>Introduction to bioinformatics for DNA and RNA sequence analysis (IBDR01)</a:t>
            </a:r>
          </a:p>
          <a:p>
            <a:pPr algn="r"/>
            <a:r>
              <a:rPr lang="en-US" sz="1800" dirty="0"/>
              <a:t>29 October </a:t>
            </a:r>
            <a:r>
              <a:rPr lang="mr-IN" sz="1800" dirty="0"/>
              <a:t>–</a:t>
            </a:r>
            <a:r>
              <a:rPr lang="en-US" sz="1800" dirty="0"/>
              <a:t> 2 November, 2018</a:t>
            </a:r>
          </a:p>
          <a:p>
            <a:pPr algn="r"/>
            <a:r>
              <a:rPr lang="en-US" sz="1800" dirty="0"/>
              <a:t>Glasgow </a:t>
            </a: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7" name="Picture 6"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Variant allele frequency (VAF)</a:t>
            </a:r>
            <a:endParaRPr lang="en-US" dirty="0"/>
          </a:p>
        </p:txBody>
      </p:sp>
      <p:pic>
        <p:nvPicPr>
          <p:cNvPr id="5" name="Content Placeholder 4" descr="Screen Shot 2013-11-04 at 7.10.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1" r="-851"/>
          <a:stretch/>
        </p:blipFill>
        <p:spPr>
          <a:xfrm>
            <a:off x="317501" y="1338816"/>
            <a:ext cx="6783917" cy="4651633"/>
          </a:xfrm>
        </p:spPr>
      </p:pic>
      <p:sp>
        <p:nvSpPr>
          <p:cNvPr id="3" name="TextBox 2"/>
          <p:cNvSpPr txBox="1"/>
          <p:nvPr/>
        </p:nvSpPr>
        <p:spPr>
          <a:xfrm>
            <a:off x="391583" y="29220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39" name="TextBox 38"/>
          <p:cNvSpPr txBox="1"/>
          <p:nvPr/>
        </p:nvSpPr>
        <p:spPr>
          <a:xfrm>
            <a:off x="391583" y="45349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6" name="Straight Connector 5"/>
          <p:cNvCxnSpPr/>
          <p:nvPr/>
        </p:nvCxnSpPr>
        <p:spPr>
          <a:xfrm>
            <a:off x="226787" y="3831167"/>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062440" y="2928643"/>
            <a:ext cx="1818076" cy="369332"/>
          </a:xfrm>
          <a:prstGeom prst="rect">
            <a:avLst/>
          </a:prstGeom>
          <a:noFill/>
        </p:spPr>
        <p:txBody>
          <a:bodyPr wrap="none" rtlCol="0">
            <a:spAutoFit/>
          </a:bodyPr>
          <a:lstStyle/>
          <a:p>
            <a:r>
              <a:rPr lang="en-US" dirty="0" smtClean="0"/>
              <a:t>VAF = 0/20 = 0%</a:t>
            </a:r>
            <a:endParaRPr lang="en-US" dirty="0"/>
          </a:p>
        </p:txBody>
      </p:sp>
      <p:sp>
        <p:nvSpPr>
          <p:cNvPr id="45" name="TextBox 44"/>
          <p:cNvSpPr txBox="1"/>
          <p:nvPr/>
        </p:nvSpPr>
        <p:spPr>
          <a:xfrm>
            <a:off x="6649563" y="995819"/>
            <a:ext cx="2441744" cy="276999"/>
          </a:xfrm>
          <a:prstGeom prst="rect">
            <a:avLst/>
          </a:prstGeom>
          <a:noFill/>
        </p:spPr>
        <p:txBody>
          <a:bodyPr wrap="none" rtlCol="0">
            <a:spAutoFit/>
          </a:bodyPr>
          <a:lstStyle/>
          <a:p>
            <a:r>
              <a:rPr lang="en-US" sz="1200" dirty="0" smtClean="0"/>
              <a:t>VAF = Variant reads / Total reads</a:t>
            </a:r>
            <a:endParaRPr lang="en-US" sz="1200" dirty="0"/>
          </a:p>
        </p:txBody>
      </p:sp>
      <p:sp>
        <p:nvSpPr>
          <p:cNvPr id="46" name="TextBox 45"/>
          <p:cNvSpPr txBox="1"/>
          <p:nvPr/>
        </p:nvSpPr>
        <p:spPr>
          <a:xfrm>
            <a:off x="7062442" y="4547067"/>
            <a:ext cx="2060179" cy="369332"/>
          </a:xfrm>
          <a:prstGeom prst="rect">
            <a:avLst/>
          </a:prstGeom>
          <a:noFill/>
        </p:spPr>
        <p:txBody>
          <a:bodyPr wrap="none" rtlCol="0">
            <a:spAutoFit/>
          </a:bodyPr>
          <a:lstStyle/>
          <a:p>
            <a:r>
              <a:rPr lang="en-US" dirty="0" smtClean="0"/>
              <a:t>VAF = 14/20 = 70%</a:t>
            </a:r>
            <a:endParaRPr lang="en-US" dirty="0"/>
          </a:p>
        </p:txBody>
      </p:sp>
      <p:sp>
        <p:nvSpPr>
          <p:cNvPr id="12" name="TextBox 11"/>
          <p:cNvSpPr txBox="1"/>
          <p:nvPr/>
        </p:nvSpPr>
        <p:spPr>
          <a:xfrm>
            <a:off x="267685" y="6040249"/>
            <a:ext cx="7934659" cy="523220"/>
          </a:xfrm>
          <a:prstGeom prst="rect">
            <a:avLst/>
          </a:prstGeom>
          <a:noFill/>
        </p:spPr>
        <p:txBody>
          <a:bodyPr wrap="square" rtlCol="0">
            <a:spAutoFit/>
          </a:bodyPr>
          <a:lstStyle/>
          <a:p>
            <a:r>
              <a:rPr lang="en-US" sz="1400" dirty="0" smtClean="0"/>
              <a:t>A heterozygous variant is expected to have VAF = 50%.  Often not true due to sample purity, tumor heterogeneity, sampling error, alignment issues, copy number variation, etc. </a:t>
            </a:r>
            <a:endParaRPr lang="en-US" sz="1400" dirty="0"/>
          </a:p>
        </p:txBody>
      </p:sp>
    </p:spTree>
    <p:extLst>
      <p:ext uri="{BB962C8B-B14F-4D97-AF65-F5344CB8AC3E}">
        <p14:creationId xmlns:p14="http://schemas.microsoft.com/office/powerpoint/2010/main" val="252393517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a:t>
            </a:r>
            <a:r>
              <a:rPr lang="en-US" dirty="0"/>
              <a:t>number variants (CNVs) </a:t>
            </a:r>
            <a:r>
              <a:rPr lang="en-US" dirty="0" smtClean="0"/>
              <a:t>appear as deviations </a:t>
            </a:r>
            <a:r>
              <a:rPr lang="en-US" dirty="0" smtClean="0"/>
              <a:t>in </a:t>
            </a:r>
            <a:r>
              <a:rPr lang="en-US" dirty="0" smtClean="0"/>
              <a:t>alignment “depth” or “coverage”</a:t>
            </a:r>
            <a:endParaRPr lang="en-US" dirty="0"/>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smtClean="0"/>
              <a:t>KRAS amplification in a metastatic breast cancer</a:t>
            </a:r>
            <a:endParaRPr lang="en-US" dirty="0"/>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smtClean="0"/>
              <a:t>Mean tumor-normal depth per 10kb window plotted</a:t>
            </a:r>
            <a:endParaRPr lang="en-US" dirty="0"/>
          </a:p>
        </p:txBody>
      </p:sp>
    </p:spTree>
    <p:extLst>
      <p:ext uri="{BB962C8B-B14F-4D97-AF65-F5344CB8AC3E}">
        <p14:creationId xmlns:p14="http://schemas.microsoft.com/office/powerpoint/2010/main" val="14405293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Structural variants (SVs) can be identified using a combination of coverage and discordant read alignments</a:t>
            </a:r>
            <a:endParaRPr lang="en-US" sz="2400" dirty="0"/>
          </a:p>
        </p:txBody>
      </p:sp>
      <p:pic>
        <p:nvPicPr>
          <p:cNvPr id="3" name="Content Placeholder 2" descr="TBX19-SUFU_normal_6.png"/>
          <p:cNvPicPr>
            <a:picLocks noGrp="1" noChangeAspect="1"/>
          </p:cNvPicPr>
          <p:nvPr>
            <p:ph sz="half" idx="1"/>
          </p:nvPr>
        </p:nvPicPr>
        <p:blipFill>
          <a:blip r:embed="rId3">
            <a:extLst>
              <a:ext uri="{28A0092B-C50C-407E-A947-70E740481C1C}">
                <a14:useLocalDpi xmlns:a14="http://schemas.microsoft.com/office/drawing/2010/main" val="0"/>
              </a:ext>
            </a:extLst>
          </a:blip>
          <a:srcRect t="-31314" b="-31314"/>
          <a:stretch>
            <a:fillRect/>
          </a:stretch>
        </p:blipFill>
        <p:spPr/>
      </p:pic>
      <p:pic>
        <p:nvPicPr>
          <p:cNvPr id="6" name="Content Placeholder 5" descr="TBX19-SUFU_tumor_6.png"/>
          <p:cNvPicPr>
            <a:picLocks noGrp="1" noChangeAspect="1"/>
          </p:cNvPicPr>
          <p:nvPr>
            <p:ph sz="half" idx="2"/>
          </p:nvPr>
        </p:nvPicPr>
        <p:blipFill>
          <a:blip r:embed="rId4">
            <a:extLst>
              <a:ext uri="{28A0092B-C50C-407E-A947-70E740481C1C}">
                <a14:useLocalDpi xmlns:a14="http://schemas.microsoft.com/office/drawing/2010/main" val="0"/>
              </a:ext>
            </a:extLst>
          </a:blip>
          <a:srcRect t="-30976" b="-30976"/>
          <a:stretch>
            <a:fillRect/>
          </a:stretch>
        </p:blipFill>
        <p:spPr/>
      </p:pic>
      <p:sp>
        <p:nvSpPr>
          <p:cNvPr id="9" name="TextBox 8"/>
          <p:cNvSpPr txBox="1"/>
          <p:nvPr/>
        </p:nvSpPr>
        <p:spPr>
          <a:xfrm>
            <a:off x="1805837" y="1150989"/>
            <a:ext cx="1043274" cy="400110"/>
          </a:xfrm>
          <a:prstGeom prst="rect">
            <a:avLst/>
          </a:prstGeom>
          <a:noFill/>
        </p:spPr>
        <p:txBody>
          <a:bodyPr wrap="none" rtlCol="0">
            <a:spAutoFit/>
          </a:bodyPr>
          <a:lstStyle/>
          <a:p>
            <a:r>
              <a:rPr lang="en-US" sz="2000" b="1" dirty="0" smtClean="0"/>
              <a:t>Normal</a:t>
            </a:r>
            <a:endParaRPr lang="en-US" sz="2000" b="1" dirty="0"/>
          </a:p>
        </p:txBody>
      </p:sp>
      <p:sp>
        <p:nvSpPr>
          <p:cNvPr id="10" name="TextBox 9"/>
          <p:cNvSpPr txBox="1"/>
          <p:nvPr/>
        </p:nvSpPr>
        <p:spPr>
          <a:xfrm>
            <a:off x="6264411" y="1150989"/>
            <a:ext cx="966931" cy="400110"/>
          </a:xfrm>
          <a:prstGeom prst="rect">
            <a:avLst/>
          </a:prstGeom>
          <a:noFill/>
        </p:spPr>
        <p:txBody>
          <a:bodyPr wrap="none" rtlCol="0">
            <a:spAutoFit/>
          </a:bodyPr>
          <a:lstStyle/>
          <a:p>
            <a:r>
              <a:rPr lang="en-US" sz="2000" b="1" dirty="0" smtClean="0"/>
              <a:t>Tumor</a:t>
            </a:r>
            <a:endParaRPr lang="en-US" sz="2000" b="1" dirty="0"/>
          </a:p>
        </p:txBody>
      </p:sp>
      <p:sp>
        <p:nvSpPr>
          <p:cNvPr id="11" name="TextBox 10"/>
          <p:cNvSpPr txBox="1"/>
          <p:nvPr/>
        </p:nvSpPr>
        <p:spPr>
          <a:xfrm>
            <a:off x="396884" y="1650820"/>
            <a:ext cx="1138315" cy="369332"/>
          </a:xfrm>
          <a:prstGeom prst="rect">
            <a:avLst/>
          </a:prstGeom>
          <a:noFill/>
        </p:spPr>
        <p:txBody>
          <a:bodyPr wrap="none" rtlCol="0">
            <a:spAutoFit/>
          </a:bodyPr>
          <a:lstStyle/>
          <a:p>
            <a:r>
              <a:rPr lang="en-US" dirty="0" smtClean="0"/>
              <a:t>Coverage</a:t>
            </a:r>
            <a:endParaRPr lang="en-US" dirty="0"/>
          </a:p>
        </p:txBody>
      </p:sp>
      <p:sp>
        <p:nvSpPr>
          <p:cNvPr id="12" name="TextBox 11"/>
          <p:cNvSpPr txBox="1"/>
          <p:nvPr/>
        </p:nvSpPr>
        <p:spPr>
          <a:xfrm>
            <a:off x="5325534" y="5238632"/>
            <a:ext cx="2667354" cy="369332"/>
          </a:xfrm>
          <a:prstGeom prst="rect">
            <a:avLst/>
          </a:prstGeom>
          <a:noFill/>
        </p:spPr>
        <p:txBody>
          <a:bodyPr wrap="none" rtlCol="0">
            <a:spAutoFit/>
          </a:bodyPr>
          <a:lstStyle/>
          <a:p>
            <a:r>
              <a:rPr lang="en-US" dirty="0" smtClean="0"/>
              <a:t>Discordant read support</a:t>
            </a:r>
            <a:endParaRPr lang="en-US" dirty="0"/>
          </a:p>
        </p:txBody>
      </p:sp>
      <p:sp>
        <p:nvSpPr>
          <p:cNvPr id="14" name="TextBox 13"/>
          <p:cNvSpPr txBox="1"/>
          <p:nvPr/>
        </p:nvSpPr>
        <p:spPr>
          <a:xfrm>
            <a:off x="390782" y="5724814"/>
            <a:ext cx="8321504" cy="646331"/>
          </a:xfrm>
          <a:prstGeom prst="rect">
            <a:avLst/>
          </a:prstGeom>
          <a:noFill/>
        </p:spPr>
        <p:txBody>
          <a:bodyPr wrap="square" rtlCol="0">
            <a:spAutoFit/>
          </a:bodyPr>
          <a:lstStyle/>
          <a:p>
            <a:r>
              <a:rPr lang="en-US" dirty="0" smtClean="0"/>
              <a:t>A Chr1-Chr10 (TBX19-SUFU) unbalanced translocation identified in an adult </a:t>
            </a:r>
            <a:r>
              <a:rPr lang="en-US" dirty="0"/>
              <a:t>acute lymphocytic </a:t>
            </a:r>
            <a:r>
              <a:rPr lang="en-US" dirty="0" smtClean="0"/>
              <a:t>leukemia.</a:t>
            </a:r>
            <a:endParaRPr lang="en-US" dirty="0"/>
          </a:p>
        </p:txBody>
      </p:sp>
      <p:sp>
        <p:nvSpPr>
          <p:cNvPr id="13" name="TextBox 12"/>
          <p:cNvSpPr txBox="1"/>
          <p:nvPr/>
        </p:nvSpPr>
        <p:spPr>
          <a:xfrm>
            <a:off x="4756378" y="1650820"/>
            <a:ext cx="1138315" cy="369332"/>
          </a:xfrm>
          <a:prstGeom prst="rect">
            <a:avLst/>
          </a:prstGeom>
          <a:noFill/>
        </p:spPr>
        <p:txBody>
          <a:bodyPr wrap="none" rtlCol="0">
            <a:spAutoFit/>
          </a:bodyPr>
          <a:lstStyle/>
          <a:p>
            <a:r>
              <a:rPr lang="en-US" dirty="0" smtClean="0"/>
              <a:t>Coverage</a:t>
            </a:r>
            <a:endParaRPr lang="en-US" dirty="0"/>
          </a:p>
        </p:txBody>
      </p:sp>
      <p:sp>
        <p:nvSpPr>
          <p:cNvPr id="16" name="TextBox 15"/>
          <p:cNvSpPr txBox="1"/>
          <p:nvPr/>
        </p:nvSpPr>
        <p:spPr>
          <a:xfrm>
            <a:off x="998861" y="5238632"/>
            <a:ext cx="2667354" cy="369332"/>
          </a:xfrm>
          <a:prstGeom prst="rect">
            <a:avLst/>
          </a:prstGeom>
          <a:noFill/>
        </p:spPr>
        <p:txBody>
          <a:bodyPr wrap="none" rtlCol="0">
            <a:spAutoFit/>
          </a:bodyPr>
          <a:lstStyle/>
          <a:p>
            <a:r>
              <a:rPr lang="en-US" dirty="0" smtClean="0"/>
              <a:t>Discordant read support</a:t>
            </a:r>
            <a:endParaRPr lang="en-US" dirty="0"/>
          </a:p>
        </p:txBody>
      </p:sp>
      <p:sp>
        <p:nvSpPr>
          <p:cNvPr id="17" name="TextBox 16"/>
          <p:cNvSpPr txBox="1"/>
          <p:nvPr/>
        </p:nvSpPr>
        <p:spPr>
          <a:xfrm>
            <a:off x="229245" y="3854643"/>
            <a:ext cx="659631" cy="369332"/>
          </a:xfrm>
          <a:prstGeom prst="rect">
            <a:avLst/>
          </a:prstGeom>
          <a:noFill/>
        </p:spPr>
        <p:txBody>
          <a:bodyPr wrap="none" rtlCol="0">
            <a:spAutoFit/>
          </a:bodyPr>
          <a:lstStyle/>
          <a:p>
            <a:r>
              <a:rPr lang="en-US" dirty="0" smtClean="0"/>
              <a:t>Chr1</a:t>
            </a:r>
            <a:endParaRPr lang="en-US" dirty="0"/>
          </a:p>
        </p:txBody>
      </p:sp>
      <p:sp>
        <p:nvSpPr>
          <p:cNvPr id="18" name="TextBox 17"/>
          <p:cNvSpPr txBox="1"/>
          <p:nvPr/>
        </p:nvSpPr>
        <p:spPr>
          <a:xfrm>
            <a:off x="168717" y="4620359"/>
            <a:ext cx="780682" cy="369332"/>
          </a:xfrm>
          <a:prstGeom prst="rect">
            <a:avLst/>
          </a:prstGeom>
          <a:noFill/>
        </p:spPr>
        <p:txBody>
          <a:bodyPr wrap="none" rtlCol="0">
            <a:spAutoFit/>
          </a:bodyPr>
          <a:lstStyle/>
          <a:p>
            <a:r>
              <a:rPr lang="en-US" dirty="0" smtClean="0"/>
              <a:t>Chr10</a:t>
            </a:r>
            <a:endParaRPr lang="en-US" dirty="0"/>
          </a:p>
        </p:txBody>
      </p:sp>
      <p:sp>
        <p:nvSpPr>
          <p:cNvPr id="19" name="TextBox 18"/>
          <p:cNvSpPr txBox="1"/>
          <p:nvPr/>
        </p:nvSpPr>
        <p:spPr>
          <a:xfrm rot="16200000">
            <a:off x="-105422" y="2204064"/>
            <a:ext cx="582837" cy="307777"/>
          </a:xfrm>
          <a:prstGeom prst="rect">
            <a:avLst/>
          </a:prstGeom>
          <a:solidFill>
            <a:schemeClr val="bg1"/>
          </a:solidFill>
        </p:spPr>
        <p:txBody>
          <a:bodyPr wrap="none" rtlCol="0">
            <a:spAutoFit/>
          </a:bodyPr>
          <a:lstStyle/>
          <a:p>
            <a:r>
              <a:rPr lang="en-US" sz="1400" b="1" dirty="0" smtClean="0"/>
              <a:t>Chr1</a:t>
            </a:r>
            <a:endParaRPr lang="en-US" sz="1400" b="1" dirty="0"/>
          </a:p>
        </p:txBody>
      </p:sp>
      <p:sp>
        <p:nvSpPr>
          <p:cNvPr id="20" name="TextBox 19"/>
          <p:cNvSpPr txBox="1"/>
          <p:nvPr/>
        </p:nvSpPr>
        <p:spPr>
          <a:xfrm rot="16200000">
            <a:off x="-158023" y="3015893"/>
            <a:ext cx="688034" cy="307777"/>
          </a:xfrm>
          <a:prstGeom prst="rect">
            <a:avLst/>
          </a:prstGeom>
          <a:solidFill>
            <a:schemeClr val="bg1"/>
          </a:solidFill>
        </p:spPr>
        <p:txBody>
          <a:bodyPr wrap="none" rtlCol="0">
            <a:spAutoFit/>
          </a:bodyPr>
          <a:lstStyle/>
          <a:p>
            <a:r>
              <a:rPr lang="en-US" sz="1400" b="1" dirty="0" smtClean="0"/>
              <a:t>Chr10</a:t>
            </a:r>
            <a:endParaRPr lang="en-US" sz="1400" b="1" dirty="0"/>
          </a:p>
        </p:txBody>
      </p:sp>
    </p:spTree>
    <p:extLst>
      <p:ext uri="{BB962C8B-B14F-4D97-AF65-F5344CB8AC3E}">
        <p14:creationId xmlns:p14="http://schemas.microsoft.com/office/powerpoint/2010/main" val="216027684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6977"/>
            <a:ext cx="8229600" cy="616637"/>
          </a:xfrm>
        </p:spPr>
        <p:txBody>
          <a:bodyPr>
            <a:noAutofit/>
          </a:bodyPr>
          <a:lstStyle/>
          <a:p>
            <a:r>
              <a:rPr lang="en-US" sz="2400" dirty="0" smtClean="0"/>
              <a:t>Viral </a:t>
            </a:r>
            <a:r>
              <a:rPr lang="en-US" sz="2400" dirty="0" smtClean="0"/>
              <a:t>integrations can be detected by analysis of WGS data (often with a custom reference)</a:t>
            </a:r>
            <a:endParaRPr lang="en-US" sz="2400" dirty="0"/>
          </a:p>
        </p:txBody>
      </p:sp>
      <p:pic>
        <p:nvPicPr>
          <p:cNvPr id="4" name="Content Placeholder 3" descr="HCC18_HBV10_reads_igv_screenshot.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73" b="14925"/>
          <a:stretch/>
        </p:blipFill>
        <p:spPr>
          <a:xfrm>
            <a:off x="257999" y="923348"/>
            <a:ext cx="5972455" cy="2506646"/>
          </a:xfrm>
        </p:spPr>
      </p:pic>
      <p:pic>
        <p:nvPicPr>
          <p:cNvPr id="5" name="Picture 4" descr="HCC18_hs37_right_integration_site_igv_snapshot_zoomin.png"/>
          <p:cNvPicPr>
            <a:picLocks noChangeAspect="1"/>
          </p:cNvPicPr>
          <p:nvPr/>
        </p:nvPicPr>
        <p:blipFill rotWithShape="1">
          <a:blip r:embed="rId4">
            <a:extLst>
              <a:ext uri="{28A0092B-C50C-407E-A947-70E740481C1C}">
                <a14:useLocalDpi xmlns:a14="http://schemas.microsoft.com/office/drawing/2010/main" val="0"/>
              </a:ext>
            </a:extLst>
          </a:blip>
          <a:srcRect b="7103"/>
          <a:stretch/>
        </p:blipFill>
        <p:spPr>
          <a:xfrm>
            <a:off x="257999" y="3577333"/>
            <a:ext cx="5972455" cy="2830463"/>
          </a:xfrm>
          <a:prstGeom prst="rect">
            <a:avLst/>
          </a:prstGeom>
        </p:spPr>
      </p:pic>
      <p:sp>
        <p:nvSpPr>
          <p:cNvPr id="17" name="Content Placeholder 2"/>
          <p:cNvSpPr txBox="1">
            <a:spLocks/>
          </p:cNvSpPr>
          <p:nvPr/>
        </p:nvSpPr>
        <p:spPr>
          <a:xfrm>
            <a:off x="6429654" y="997178"/>
            <a:ext cx="2433132" cy="548444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Many reads align directly to viral genome</a:t>
            </a:r>
          </a:p>
          <a:p>
            <a:endParaRPr lang="en-US" dirty="0" smtClean="0"/>
          </a:p>
          <a:p>
            <a:endParaRPr lang="en-US" dirty="0" smtClean="0"/>
          </a:p>
          <a:p>
            <a:r>
              <a:rPr lang="en-US" dirty="0" smtClean="0"/>
              <a:t>Soft-clipped reads in human reference help identify integration site</a:t>
            </a:r>
            <a:endParaRPr lang="en-US" dirty="0"/>
          </a:p>
        </p:txBody>
      </p:sp>
      <p:sp>
        <p:nvSpPr>
          <p:cNvPr id="16" name="Oval 15"/>
          <p:cNvSpPr/>
          <p:nvPr/>
        </p:nvSpPr>
        <p:spPr>
          <a:xfrm>
            <a:off x="1900806" y="1170290"/>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107777" y="1170290"/>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351073" y="5146063"/>
            <a:ext cx="2616965" cy="741712"/>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ooter Placeholder 2"/>
          <p:cNvSpPr>
            <a:spLocks noGrp="1"/>
          </p:cNvSpPr>
          <p:nvPr>
            <p:ph type="ftr" sz="quarter" idx="10"/>
          </p:nvPr>
        </p:nvSpPr>
        <p:spPr>
          <a:xfrm>
            <a:off x="8437" y="6482784"/>
            <a:ext cx="8118929" cy="365125"/>
          </a:xfrm>
        </p:spPr>
        <p:txBody>
          <a:bodyPr/>
          <a:lstStyle/>
          <a:p>
            <a:r>
              <a:rPr lang="en-US" dirty="0"/>
              <a:t>Malachi Griffith &lt;mgriffit@genome.wustl.edu&gt;</a:t>
            </a:r>
          </a:p>
        </p:txBody>
      </p:sp>
    </p:spTree>
    <p:extLst>
      <p:ext uri="{BB962C8B-B14F-4D97-AF65-F5344CB8AC3E}">
        <p14:creationId xmlns:p14="http://schemas.microsoft.com/office/powerpoint/2010/main" val="1187750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92100" y="0"/>
            <a:ext cx="8851900" cy="838200"/>
          </a:xfrm>
          <a:noFill/>
        </p:spPr>
        <p:txBody>
          <a:bodyPr>
            <a:normAutofit/>
          </a:bodyPr>
          <a:lstStyle/>
          <a:p>
            <a:r>
              <a:rPr lang="en-US" sz="2400" dirty="0" smtClean="0"/>
              <a:t>Expressed gene fusions can be identified by discordant read alignments spanning known exons from RNA-</a:t>
            </a:r>
            <a:r>
              <a:rPr lang="en-US" sz="2400" dirty="0" err="1" smtClean="0"/>
              <a:t>seq</a:t>
            </a:r>
            <a:r>
              <a:rPr lang="en-US" sz="2400" dirty="0" smtClean="0"/>
              <a:t> data</a:t>
            </a:r>
            <a:r>
              <a:rPr lang="en-US" sz="2400" i="1" dirty="0" smtClean="0"/>
              <a:t> </a:t>
            </a:r>
          </a:p>
        </p:txBody>
      </p:sp>
      <p:sp>
        <p:nvSpPr>
          <p:cNvPr id="17" name="Text Box 17"/>
          <p:cNvSpPr txBox="1">
            <a:spLocks noChangeArrowheads="1"/>
          </p:cNvSpPr>
          <p:nvPr/>
        </p:nvSpPr>
        <p:spPr bwMode="auto">
          <a:xfrm>
            <a:off x="5867400" y="4676777"/>
            <a:ext cx="2667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EP300 (NM_001429.3)</a:t>
            </a:r>
            <a:endParaRPr lang="en-US" sz="1200" b="1" i="1" baseline="0" dirty="0">
              <a:latin typeface="Trebuchet MS"/>
              <a:ea typeface="ＭＳ Ｐゴシック" charset="0"/>
              <a:cs typeface="Trebuchet MS"/>
            </a:endParaRPr>
          </a:p>
        </p:txBody>
      </p:sp>
      <p:sp>
        <p:nvSpPr>
          <p:cNvPr id="36" name="Text Box 17"/>
          <p:cNvSpPr txBox="1">
            <a:spLocks noChangeArrowheads="1"/>
          </p:cNvSpPr>
          <p:nvPr/>
        </p:nvSpPr>
        <p:spPr bwMode="auto">
          <a:xfrm>
            <a:off x="1362075" y="4676777"/>
            <a:ext cx="2362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ZNF384 (NM_133476.4)</a:t>
            </a:r>
            <a:endParaRPr lang="en-US" sz="1200" b="1" i="1" baseline="0" dirty="0">
              <a:latin typeface="Trebuchet MS"/>
              <a:ea typeface="ＭＳ Ｐゴシック" charset="0"/>
              <a:cs typeface="Trebuchet MS"/>
            </a:endParaRPr>
          </a:p>
        </p:txBody>
      </p:sp>
      <p:sp>
        <p:nvSpPr>
          <p:cNvPr id="38" name="Text Box 9"/>
          <p:cNvSpPr txBox="1">
            <a:spLocks noChangeArrowheads="1"/>
          </p:cNvSpPr>
          <p:nvPr/>
        </p:nvSpPr>
        <p:spPr bwMode="auto">
          <a:xfrm>
            <a:off x="19050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40" name="Text Box 9"/>
          <p:cNvSpPr txBox="1">
            <a:spLocks noChangeArrowheads="1"/>
          </p:cNvSpPr>
          <p:nvPr/>
        </p:nvSpPr>
        <p:spPr bwMode="auto">
          <a:xfrm>
            <a:off x="262572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42" name="Text Box 9"/>
          <p:cNvSpPr txBox="1">
            <a:spLocks noChangeArrowheads="1"/>
          </p:cNvSpPr>
          <p:nvPr/>
        </p:nvSpPr>
        <p:spPr bwMode="auto">
          <a:xfrm>
            <a:off x="269875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46" name="Text Box 9"/>
          <p:cNvSpPr txBox="1">
            <a:spLocks noChangeArrowheads="1"/>
          </p:cNvSpPr>
          <p:nvPr/>
        </p:nvSpPr>
        <p:spPr bwMode="auto">
          <a:xfrm>
            <a:off x="32004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5</a:t>
            </a:r>
          </a:p>
        </p:txBody>
      </p:sp>
      <p:sp>
        <p:nvSpPr>
          <p:cNvPr id="6" name="Rounded Rectangle 5"/>
          <p:cNvSpPr>
            <a:spLocks noChangeArrowheads="1"/>
          </p:cNvSpPr>
          <p:nvPr/>
        </p:nvSpPr>
        <p:spPr bwMode="auto">
          <a:xfrm>
            <a:off x="1200152" y="5224463"/>
            <a:ext cx="9239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0" name="Rounded Rectangle 49"/>
          <p:cNvSpPr>
            <a:spLocks noChangeArrowheads="1"/>
          </p:cNvSpPr>
          <p:nvPr/>
        </p:nvSpPr>
        <p:spPr bwMode="auto">
          <a:xfrm>
            <a:off x="2276477" y="5235575"/>
            <a:ext cx="19907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7" name="Oval 6"/>
          <p:cNvSpPr/>
          <p:nvPr/>
        </p:nvSpPr>
        <p:spPr bwMode="auto">
          <a:xfrm>
            <a:off x="2124075" y="5229225"/>
            <a:ext cx="152400" cy="152400"/>
          </a:xfrm>
          <a:prstGeom prst="ellipse">
            <a:avLst/>
          </a:prstGeom>
          <a:ln>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2" name="Rounded Rectangle 51"/>
          <p:cNvSpPr>
            <a:spLocks noChangeArrowheads="1"/>
          </p:cNvSpPr>
          <p:nvPr/>
        </p:nvSpPr>
        <p:spPr bwMode="auto">
          <a:xfrm>
            <a:off x="5791200" y="5273675"/>
            <a:ext cx="3048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3" name="Rounded Rectangle 52"/>
          <p:cNvSpPr>
            <a:spLocks noChangeArrowheads="1"/>
          </p:cNvSpPr>
          <p:nvPr/>
        </p:nvSpPr>
        <p:spPr bwMode="auto">
          <a:xfrm>
            <a:off x="6248400" y="5283200"/>
            <a:ext cx="6096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4" name="Oval 53"/>
          <p:cNvSpPr/>
          <p:nvPr/>
        </p:nvSpPr>
        <p:spPr bwMode="auto">
          <a:xfrm>
            <a:off x="6096000" y="5278439"/>
            <a:ext cx="152400" cy="152400"/>
          </a:xfrm>
          <a:prstGeom prst="ellipse">
            <a:avLst/>
          </a:prstGeom>
          <a:ln>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5" name="Text Box 17"/>
          <p:cNvSpPr txBox="1">
            <a:spLocks noChangeArrowheads="1"/>
          </p:cNvSpPr>
          <p:nvPr/>
        </p:nvSpPr>
        <p:spPr bwMode="auto">
          <a:xfrm>
            <a:off x="1133475" y="5591177"/>
            <a:ext cx="1676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12p13.31</a:t>
            </a:r>
            <a:endParaRPr lang="en-US" sz="1200" b="1" i="1" baseline="0" dirty="0">
              <a:latin typeface="Trebuchet MS"/>
              <a:ea typeface="ＭＳ Ｐゴシック" charset="0"/>
              <a:cs typeface="Trebuchet MS"/>
            </a:endParaRPr>
          </a:p>
        </p:txBody>
      </p:sp>
      <p:sp>
        <p:nvSpPr>
          <p:cNvPr id="56" name="Text Box 17"/>
          <p:cNvSpPr txBox="1">
            <a:spLocks noChangeArrowheads="1"/>
          </p:cNvSpPr>
          <p:nvPr/>
        </p:nvSpPr>
        <p:spPr bwMode="auto">
          <a:xfrm>
            <a:off x="6096000" y="5578477"/>
            <a:ext cx="1676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22q13.2</a:t>
            </a:r>
            <a:endParaRPr lang="en-US" sz="1200" b="1" i="1" baseline="0" dirty="0">
              <a:latin typeface="Trebuchet MS"/>
              <a:ea typeface="ＭＳ Ｐゴシック" charset="0"/>
              <a:cs typeface="Trebuchet MS"/>
            </a:endParaRPr>
          </a:p>
        </p:txBody>
      </p:sp>
      <p:sp>
        <p:nvSpPr>
          <p:cNvPr id="12324" name="Rectangle 48"/>
          <p:cNvSpPr>
            <a:spLocks noChangeArrowheads="1"/>
          </p:cNvSpPr>
          <p:nvPr/>
        </p:nvSpPr>
        <p:spPr bwMode="auto">
          <a:xfrm>
            <a:off x="1362075" y="5133975"/>
            <a:ext cx="76200" cy="381000"/>
          </a:xfrm>
          <a:prstGeom prst="rect">
            <a:avLst/>
          </a:prstGeom>
          <a:noFill/>
          <a:ln w="9525">
            <a:solidFill>
              <a:schemeClr val="tx1"/>
            </a:solidFill>
            <a:round/>
            <a:headEnd/>
            <a:tailEnd/>
          </a:ln>
        </p:spPr>
        <p:txBody>
          <a:bodyPr/>
          <a:lstStyle/>
          <a:p>
            <a:endParaRPr lang="en-US"/>
          </a:p>
        </p:txBody>
      </p:sp>
      <p:cxnSp>
        <p:nvCxnSpPr>
          <p:cNvPr id="57" name="Straight Connector 56"/>
          <p:cNvCxnSpPr/>
          <p:nvPr/>
        </p:nvCxnSpPr>
        <p:spPr bwMode="auto">
          <a:xfrm flipH="1" flipV="1">
            <a:off x="533400" y="4800600"/>
            <a:ext cx="828676" cy="3333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p:cNvCxnSpPr/>
          <p:nvPr/>
        </p:nvCxnSpPr>
        <p:spPr bwMode="auto">
          <a:xfrm flipH="1">
            <a:off x="1447800" y="4800602"/>
            <a:ext cx="2819400" cy="3333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flipV="1">
            <a:off x="5105400" y="4800601"/>
            <a:ext cx="1524000" cy="3968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flipH="1">
            <a:off x="6705600" y="4876801"/>
            <a:ext cx="2133600" cy="3206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ctangle 63"/>
          <p:cNvSpPr>
            <a:spLocks noChangeArrowheads="1"/>
          </p:cNvSpPr>
          <p:nvPr/>
        </p:nvSpPr>
        <p:spPr bwMode="auto">
          <a:xfrm>
            <a:off x="6629400" y="5197475"/>
            <a:ext cx="76200" cy="381000"/>
          </a:xfrm>
          <a:prstGeom prst="rect">
            <a:avLst/>
          </a:prstGeom>
          <a:noFill/>
          <a:ln w="9525">
            <a:solidFill>
              <a:schemeClr val="tx1"/>
            </a:solidFill>
            <a:round/>
            <a:headEnd/>
            <a:tailEnd/>
          </a:ln>
        </p:spPr>
        <p:txBody>
          <a:bodyPr/>
          <a:lstStyle/>
          <a:p>
            <a:endParaRPr lang="en-US"/>
          </a:p>
        </p:txBody>
      </p:sp>
      <p:sp>
        <p:nvSpPr>
          <p:cNvPr id="80" name="Text Box 17"/>
          <p:cNvSpPr txBox="1">
            <a:spLocks noChangeArrowheads="1"/>
          </p:cNvSpPr>
          <p:nvPr/>
        </p:nvSpPr>
        <p:spPr bwMode="auto">
          <a:xfrm>
            <a:off x="3733800" y="1066801"/>
            <a:ext cx="1676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b="1" i="1" baseline="0" dirty="0">
                <a:latin typeface="Trebuchet MS"/>
                <a:ea typeface="ＭＳ Ｐゴシック" charset="0"/>
                <a:cs typeface="Trebuchet MS"/>
              </a:rPr>
              <a:t>EP300-ZNF384</a:t>
            </a:r>
            <a:endParaRPr lang="en-US" sz="1200" b="1" i="1" baseline="0" dirty="0">
              <a:latin typeface="Trebuchet MS"/>
              <a:ea typeface="ＭＳ Ｐゴシック" charset="0"/>
              <a:cs typeface="Trebuchet MS"/>
            </a:endParaRPr>
          </a:p>
        </p:txBody>
      </p:sp>
      <p:cxnSp>
        <p:nvCxnSpPr>
          <p:cNvPr id="129" name="Straight Connector 128"/>
          <p:cNvCxnSpPr/>
          <p:nvPr/>
        </p:nvCxnSpPr>
        <p:spPr bwMode="auto">
          <a:xfrm>
            <a:off x="457200" y="4495800"/>
            <a:ext cx="38862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9" name="Chevron 138"/>
          <p:cNvSpPr/>
          <p:nvPr/>
        </p:nvSpPr>
        <p:spPr bwMode="auto">
          <a:xfrm rot="10800000">
            <a:off x="17526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2" name="Chevron 141"/>
          <p:cNvSpPr/>
          <p:nvPr/>
        </p:nvSpPr>
        <p:spPr bwMode="auto">
          <a:xfrm rot="10800000">
            <a:off x="2482850"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4" name="Chevron 143"/>
          <p:cNvSpPr/>
          <p:nvPr/>
        </p:nvSpPr>
        <p:spPr bwMode="auto">
          <a:xfrm rot="10800000">
            <a:off x="3743326"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6" name="Chevron 145"/>
          <p:cNvSpPr/>
          <p:nvPr/>
        </p:nvSpPr>
        <p:spPr bwMode="auto">
          <a:xfrm rot="10800000">
            <a:off x="3895725"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62" name="Chevron 161"/>
          <p:cNvSpPr/>
          <p:nvPr/>
        </p:nvSpPr>
        <p:spPr bwMode="auto">
          <a:xfrm rot="10800000">
            <a:off x="30480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95" name="Text Box 9"/>
          <p:cNvSpPr txBox="1">
            <a:spLocks noChangeArrowheads="1"/>
          </p:cNvSpPr>
          <p:nvPr/>
        </p:nvSpPr>
        <p:spPr bwMode="auto">
          <a:xfrm>
            <a:off x="64008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196" name="Text Box 9"/>
          <p:cNvSpPr txBox="1">
            <a:spLocks noChangeArrowheads="1"/>
          </p:cNvSpPr>
          <p:nvPr/>
        </p:nvSpPr>
        <p:spPr bwMode="auto">
          <a:xfrm>
            <a:off x="712152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197" name="Text Box 9"/>
          <p:cNvSpPr txBox="1">
            <a:spLocks noChangeArrowheads="1"/>
          </p:cNvSpPr>
          <p:nvPr/>
        </p:nvSpPr>
        <p:spPr bwMode="auto">
          <a:xfrm>
            <a:off x="719455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198" name="Text Box 9"/>
          <p:cNvSpPr txBox="1">
            <a:spLocks noChangeArrowheads="1"/>
          </p:cNvSpPr>
          <p:nvPr/>
        </p:nvSpPr>
        <p:spPr bwMode="auto">
          <a:xfrm>
            <a:off x="791527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5</a:t>
            </a:r>
          </a:p>
        </p:txBody>
      </p:sp>
      <p:cxnSp>
        <p:nvCxnSpPr>
          <p:cNvPr id="199" name="Straight Connector 198"/>
          <p:cNvCxnSpPr/>
          <p:nvPr/>
        </p:nvCxnSpPr>
        <p:spPr bwMode="auto">
          <a:xfrm>
            <a:off x="5105400" y="4495800"/>
            <a:ext cx="37338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5" name="Chevron 204"/>
          <p:cNvSpPr/>
          <p:nvPr/>
        </p:nvSpPr>
        <p:spPr bwMode="auto">
          <a:xfrm>
            <a:off x="6172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6" name="Chevron 205"/>
          <p:cNvSpPr/>
          <p:nvPr/>
        </p:nvSpPr>
        <p:spPr bwMode="auto">
          <a:xfrm>
            <a:off x="6324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7" name="Chevron 206"/>
          <p:cNvSpPr/>
          <p:nvPr/>
        </p:nvSpPr>
        <p:spPr bwMode="auto">
          <a:xfrm rot="10800000">
            <a:off x="6978650"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8" name="Chevron 207"/>
          <p:cNvSpPr/>
          <p:nvPr/>
        </p:nvSpPr>
        <p:spPr bwMode="auto">
          <a:xfrm>
            <a:off x="78486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9" name="Chevron 208"/>
          <p:cNvSpPr/>
          <p:nvPr/>
        </p:nvSpPr>
        <p:spPr bwMode="auto">
          <a:xfrm rot="10800000">
            <a:off x="845820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11" name="Chevron 210"/>
          <p:cNvSpPr/>
          <p:nvPr/>
        </p:nvSpPr>
        <p:spPr bwMode="auto">
          <a:xfrm rot="21442005">
            <a:off x="7696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0" name="Text Box 9"/>
          <p:cNvSpPr txBox="1">
            <a:spLocks noChangeArrowheads="1"/>
          </p:cNvSpPr>
          <p:nvPr/>
        </p:nvSpPr>
        <p:spPr bwMode="auto">
          <a:xfrm>
            <a:off x="2286000" y="3733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31" name="Rectangle 8"/>
          <p:cNvSpPr>
            <a:spLocks noChangeArrowheads="1"/>
          </p:cNvSpPr>
          <p:nvPr/>
        </p:nvSpPr>
        <p:spPr bwMode="auto">
          <a:xfrm>
            <a:off x="19812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32" name="Text Box 9"/>
          <p:cNvSpPr txBox="1">
            <a:spLocks noChangeArrowheads="1"/>
          </p:cNvSpPr>
          <p:nvPr/>
        </p:nvSpPr>
        <p:spPr bwMode="auto">
          <a:xfrm>
            <a:off x="21336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33" name="Rectangle 8"/>
          <p:cNvSpPr>
            <a:spLocks noChangeArrowheads="1"/>
          </p:cNvSpPr>
          <p:nvPr/>
        </p:nvSpPr>
        <p:spPr bwMode="auto">
          <a:xfrm>
            <a:off x="32766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34" name="Text Box 9"/>
          <p:cNvSpPr txBox="1">
            <a:spLocks noChangeArrowheads="1"/>
          </p:cNvSpPr>
          <p:nvPr/>
        </p:nvSpPr>
        <p:spPr bwMode="auto">
          <a:xfrm>
            <a:off x="34290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235" name="Chevron 234"/>
          <p:cNvSpPr/>
          <p:nvPr/>
        </p:nvSpPr>
        <p:spPr bwMode="auto">
          <a:xfrm rot="10800000">
            <a:off x="42672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8" name="Chevron 237"/>
          <p:cNvSpPr/>
          <p:nvPr/>
        </p:nvSpPr>
        <p:spPr bwMode="auto">
          <a:xfrm rot="10800000">
            <a:off x="5334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9" name="Rectangle 8"/>
          <p:cNvSpPr>
            <a:spLocks noChangeArrowheads="1"/>
          </p:cNvSpPr>
          <p:nvPr/>
        </p:nvSpPr>
        <p:spPr bwMode="auto">
          <a:xfrm>
            <a:off x="6858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0" name="Text Box 9"/>
          <p:cNvSpPr txBox="1">
            <a:spLocks noChangeArrowheads="1"/>
          </p:cNvSpPr>
          <p:nvPr/>
        </p:nvSpPr>
        <p:spPr bwMode="auto">
          <a:xfrm>
            <a:off x="8382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244" name="Text Box 9"/>
          <p:cNvSpPr txBox="1">
            <a:spLocks noChangeArrowheads="1"/>
          </p:cNvSpPr>
          <p:nvPr/>
        </p:nvSpPr>
        <p:spPr bwMode="auto">
          <a:xfrm>
            <a:off x="52578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5" name="Rectangle 8"/>
          <p:cNvSpPr>
            <a:spLocks noChangeArrowheads="1"/>
          </p:cNvSpPr>
          <p:nvPr/>
        </p:nvSpPr>
        <p:spPr bwMode="auto">
          <a:xfrm>
            <a:off x="5334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6" name="Text Box 9"/>
          <p:cNvSpPr txBox="1">
            <a:spLocks noChangeArrowheads="1"/>
          </p:cNvSpPr>
          <p:nvPr/>
        </p:nvSpPr>
        <p:spPr bwMode="auto">
          <a:xfrm>
            <a:off x="5486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7" name="Text Box 9"/>
          <p:cNvSpPr txBox="1">
            <a:spLocks noChangeArrowheads="1"/>
          </p:cNvSpPr>
          <p:nvPr/>
        </p:nvSpPr>
        <p:spPr bwMode="auto">
          <a:xfrm>
            <a:off x="64770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8" name="Rectangle 8"/>
          <p:cNvSpPr>
            <a:spLocks noChangeArrowheads="1"/>
          </p:cNvSpPr>
          <p:nvPr/>
        </p:nvSpPr>
        <p:spPr bwMode="auto">
          <a:xfrm>
            <a:off x="6477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9" name="Text Box 9"/>
          <p:cNvSpPr txBox="1">
            <a:spLocks noChangeArrowheads="1"/>
          </p:cNvSpPr>
          <p:nvPr/>
        </p:nvSpPr>
        <p:spPr bwMode="auto">
          <a:xfrm>
            <a:off x="6629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250" name="Text Box 9"/>
          <p:cNvSpPr txBox="1">
            <a:spLocks noChangeArrowheads="1"/>
          </p:cNvSpPr>
          <p:nvPr/>
        </p:nvSpPr>
        <p:spPr bwMode="auto">
          <a:xfrm>
            <a:off x="76200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51" name="Rectangle 8"/>
          <p:cNvSpPr>
            <a:spLocks noChangeArrowheads="1"/>
          </p:cNvSpPr>
          <p:nvPr/>
        </p:nvSpPr>
        <p:spPr bwMode="auto">
          <a:xfrm>
            <a:off x="7620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52" name="Text Box 9"/>
          <p:cNvSpPr txBox="1">
            <a:spLocks noChangeArrowheads="1"/>
          </p:cNvSpPr>
          <p:nvPr/>
        </p:nvSpPr>
        <p:spPr bwMode="auto">
          <a:xfrm>
            <a:off x="7772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9</a:t>
            </a:r>
            <a:endParaRPr lang="en-US" sz="1400" b="1" baseline="0" dirty="0">
              <a:solidFill>
                <a:schemeClr val="bg1"/>
              </a:solidFill>
              <a:latin typeface="Trebuchet MS" pitchFamily="34" charset="0"/>
            </a:endParaRPr>
          </a:p>
        </p:txBody>
      </p:sp>
      <p:sp>
        <p:nvSpPr>
          <p:cNvPr id="253" name="Chevron 252"/>
          <p:cNvSpPr/>
          <p:nvPr/>
        </p:nvSpPr>
        <p:spPr bwMode="auto">
          <a:xfrm>
            <a:off x="7467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54" name="Chevron 253"/>
          <p:cNvSpPr/>
          <p:nvPr/>
        </p:nvSpPr>
        <p:spPr bwMode="auto">
          <a:xfrm>
            <a:off x="5181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55" name="Chevron 254"/>
          <p:cNvSpPr/>
          <p:nvPr/>
        </p:nvSpPr>
        <p:spPr bwMode="auto">
          <a:xfrm>
            <a:off x="8610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65" name="Rectangle 8"/>
          <p:cNvSpPr>
            <a:spLocks noChangeArrowheads="1"/>
          </p:cNvSpPr>
          <p:nvPr/>
        </p:nvSpPr>
        <p:spPr bwMode="auto">
          <a:xfrm>
            <a:off x="3505200" y="2929355"/>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66" name="Text Box 9"/>
          <p:cNvSpPr txBox="1">
            <a:spLocks noChangeArrowheads="1"/>
          </p:cNvSpPr>
          <p:nvPr/>
        </p:nvSpPr>
        <p:spPr bwMode="auto">
          <a:xfrm>
            <a:off x="3657600" y="28956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78" name="Rectangle 8"/>
          <p:cNvSpPr>
            <a:spLocks noChangeArrowheads="1"/>
          </p:cNvSpPr>
          <p:nvPr/>
        </p:nvSpPr>
        <p:spPr bwMode="auto">
          <a:xfrm>
            <a:off x="4419600" y="2929355"/>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79" name="Text Box 9"/>
          <p:cNvSpPr txBox="1">
            <a:spLocks noChangeArrowheads="1"/>
          </p:cNvSpPr>
          <p:nvPr/>
        </p:nvSpPr>
        <p:spPr bwMode="auto">
          <a:xfrm>
            <a:off x="4572000" y="28956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cxnSp>
        <p:nvCxnSpPr>
          <p:cNvPr id="281" name="Straight Connector 280"/>
          <p:cNvCxnSpPr/>
          <p:nvPr/>
        </p:nvCxnSpPr>
        <p:spPr bwMode="auto">
          <a:xfrm flipV="1">
            <a:off x="19812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2" name="Straight Connector 281"/>
          <p:cNvCxnSpPr/>
          <p:nvPr/>
        </p:nvCxnSpPr>
        <p:spPr bwMode="auto">
          <a:xfrm flipV="1">
            <a:off x="28956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3" name="Straight Connector 282"/>
          <p:cNvCxnSpPr/>
          <p:nvPr/>
        </p:nvCxnSpPr>
        <p:spPr bwMode="auto">
          <a:xfrm>
            <a:off x="4419600" y="3200400"/>
            <a:ext cx="29718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 name="Straight Connector 285"/>
          <p:cNvCxnSpPr/>
          <p:nvPr/>
        </p:nvCxnSpPr>
        <p:spPr bwMode="auto">
          <a:xfrm>
            <a:off x="5334000" y="3200400"/>
            <a:ext cx="1143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8" name="Rectangle 95"/>
          <p:cNvSpPr>
            <a:spLocks noChangeArrowheads="1"/>
          </p:cNvSpPr>
          <p:nvPr/>
        </p:nvSpPr>
        <p:spPr bwMode="auto">
          <a:xfrm flipV="1">
            <a:off x="4191000" y="2697482"/>
            <a:ext cx="228600" cy="45719"/>
          </a:xfrm>
          <a:prstGeom prst="rect">
            <a:avLst/>
          </a:prstGeom>
          <a:solidFill>
            <a:srgbClr val="C00000"/>
          </a:solidFill>
          <a:ln w="9525">
            <a:noFill/>
            <a:round/>
            <a:headEnd/>
            <a:tailEnd/>
          </a:ln>
        </p:spPr>
        <p:txBody>
          <a:bodyPr/>
          <a:lstStyle/>
          <a:p>
            <a:endParaRPr lang="en-US"/>
          </a:p>
        </p:txBody>
      </p:sp>
      <p:sp>
        <p:nvSpPr>
          <p:cNvPr id="295" name="Rectangle 95"/>
          <p:cNvSpPr>
            <a:spLocks noChangeArrowheads="1"/>
          </p:cNvSpPr>
          <p:nvPr/>
        </p:nvSpPr>
        <p:spPr bwMode="auto">
          <a:xfrm flipV="1">
            <a:off x="4419600" y="2697482"/>
            <a:ext cx="76200" cy="45719"/>
          </a:xfrm>
          <a:prstGeom prst="rect">
            <a:avLst/>
          </a:prstGeom>
          <a:solidFill>
            <a:schemeClr val="tx2"/>
          </a:solidFill>
          <a:ln w="9525">
            <a:noFill/>
            <a:round/>
            <a:headEnd/>
            <a:tailEnd/>
          </a:ln>
        </p:spPr>
        <p:txBody>
          <a:bodyPr/>
          <a:lstStyle/>
          <a:p>
            <a:endParaRPr lang="en-US"/>
          </a:p>
        </p:txBody>
      </p:sp>
      <p:sp>
        <p:nvSpPr>
          <p:cNvPr id="296" name="Rectangle 95"/>
          <p:cNvSpPr>
            <a:spLocks noChangeArrowheads="1"/>
          </p:cNvSpPr>
          <p:nvPr/>
        </p:nvSpPr>
        <p:spPr bwMode="auto">
          <a:xfrm flipV="1">
            <a:off x="4267200" y="2621282"/>
            <a:ext cx="152400" cy="45719"/>
          </a:xfrm>
          <a:prstGeom prst="rect">
            <a:avLst/>
          </a:prstGeom>
          <a:solidFill>
            <a:srgbClr val="C00000"/>
          </a:solidFill>
          <a:ln w="9525">
            <a:noFill/>
            <a:round/>
            <a:headEnd/>
            <a:tailEnd/>
          </a:ln>
        </p:spPr>
        <p:txBody>
          <a:bodyPr/>
          <a:lstStyle/>
          <a:p>
            <a:endParaRPr lang="en-US"/>
          </a:p>
        </p:txBody>
      </p:sp>
      <p:sp>
        <p:nvSpPr>
          <p:cNvPr id="298" name="Rectangle 95"/>
          <p:cNvSpPr>
            <a:spLocks noChangeArrowheads="1"/>
          </p:cNvSpPr>
          <p:nvPr/>
        </p:nvSpPr>
        <p:spPr bwMode="auto">
          <a:xfrm flipV="1">
            <a:off x="4419600" y="2621282"/>
            <a:ext cx="152400" cy="45719"/>
          </a:xfrm>
          <a:prstGeom prst="rect">
            <a:avLst/>
          </a:prstGeom>
          <a:solidFill>
            <a:schemeClr val="tx2"/>
          </a:solidFill>
          <a:ln w="9525">
            <a:noFill/>
            <a:round/>
            <a:headEnd/>
            <a:tailEnd/>
          </a:ln>
        </p:spPr>
        <p:txBody>
          <a:bodyPr/>
          <a:lstStyle/>
          <a:p>
            <a:endParaRPr lang="en-US"/>
          </a:p>
        </p:txBody>
      </p:sp>
      <p:sp>
        <p:nvSpPr>
          <p:cNvPr id="301" name="Rectangle 95"/>
          <p:cNvSpPr>
            <a:spLocks noChangeArrowheads="1"/>
          </p:cNvSpPr>
          <p:nvPr/>
        </p:nvSpPr>
        <p:spPr bwMode="auto">
          <a:xfrm flipV="1">
            <a:off x="3505200" y="2697482"/>
            <a:ext cx="304800" cy="45719"/>
          </a:xfrm>
          <a:prstGeom prst="rect">
            <a:avLst/>
          </a:prstGeom>
          <a:solidFill>
            <a:srgbClr val="C00000"/>
          </a:solidFill>
          <a:ln w="9525">
            <a:noFill/>
            <a:round/>
            <a:headEnd/>
            <a:tailEnd/>
          </a:ln>
        </p:spPr>
        <p:txBody>
          <a:bodyPr/>
          <a:lstStyle/>
          <a:p>
            <a:endParaRPr lang="en-US"/>
          </a:p>
        </p:txBody>
      </p:sp>
      <p:cxnSp>
        <p:nvCxnSpPr>
          <p:cNvPr id="302" name="Straight Connector 301"/>
          <p:cNvCxnSpPr>
            <a:stCxn id="301" idx="3"/>
            <a:endCxn id="288" idx="1"/>
          </p:cNvCxnSpPr>
          <p:nvPr/>
        </p:nvCxnSpPr>
        <p:spPr bwMode="auto">
          <a:xfrm>
            <a:off x="3810000" y="2720340"/>
            <a:ext cx="381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 name="Rectangle 95"/>
          <p:cNvSpPr>
            <a:spLocks noChangeArrowheads="1"/>
          </p:cNvSpPr>
          <p:nvPr/>
        </p:nvSpPr>
        <p:spPr bwMode="auto">
          <a:xfrm flipV="1">
            <a:off x="3657600" y="2621282"/>
            <a:ext cx="304800" cy="45719"/>
          </a:xfrm>
          <a:prstGeom prst="rect">
            <a:avLst/>
          </a:prstGeom>
          <a:solidFill>
            <a:srgbClr val="C00000"/>
          </a:solidFill>
          <a:ln w="9525">
            <a:noFill/>
            <a:round/>
            <a:headEnd/>
            <a:tailEnd/>
          </a:ln>
        </p:spPr>
        <p:txBody>
          <a:bodyPr/>
          <a:lstStyle/>
          <a:p>
            <a:endParaRPr lang="en-US"/>
          </a:p>
        </p:txBody>
      </p:sp>
      <p:cxnSp>
        <p:nvCxnSpPr>
          <p:cNvPr id="312" name="Straight Connector 311"/>
          <p:cNvCxnSpPr>
            <a:stCxn id="311" idx="3"/>
          </p:cNvCxnSpPr>
          <p:nvPr/>
        </p:nvCxnSpPr>
        <p:spPr bwMode="auto">
          <a:xfrm flipV="1">
            <a:off x="3962400" y="26441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3" name="Rectangle 95"/>
          <p:cNvSpPr>
            <a:spLocks noChangeArrowheads="1"/>
          </p:cNvSpPr>
          <p:nvPr/>
        </p:nvSpPr>
        <p:spPr bwMode="auto">
          <a:xfrm flipV="1">
            <a:off x="4343400" y="2545082"/>
            <a:ext cx="152400" cy="45719"/>
          </a:xfrm>
          <a:prstGeom prst="rect">
            <a:avLst/>
          </a:prstGeom>
          <a:solidFill>
            <a:srgbClr val="C00000"/>
          </a:solidFill>
          <a:ln w="9525">
            <a:noFill/>
            <a:round/>
            <a:headEnd/>
            <a:tailEnd/>
          </a:ln>
        </p:spPr>
        <p:txBody>
          <a:bodyPr/>
          <a:lstStyle/>
          <a:p>
            <a:endParaRPr lang="en-US"/>
          </a:p>
        </p:txBody>
      </p:sp>
      <p:sp>
        <p:nvSpPr>
          <p:cNvPr id="324" name="Rectangle 95"/>
          <p:cNvSpPr>
            <a:spLocks noChangeArrowheads="1"/>
          </p:cNvSpPr>
          <p:nvPr/>
        </p:nvSpPr>
        <p:spPr bwMode="auto">
          <a:xfrm flipV="1">
            <a:off x="4419600" y="2545079"/>
            <a:ext cx="228600" cy="45720"/>
          </a:xfrm>
          <a:prstGeom prst="rect">
            <a:avLst/>
          </a:prstGeom>
          <a:solidFill>
            <a:schemeClr val="tx2"/>
          </a:solidFill>
          <a:ln w="9525">
            <a:noFill/>
            <a:round/>
            <a:headEnd/>
            <a:tailEnd/>
          </a:ln>
        </p:spPr>
        <p:txBody>
          <a:bodyPr/>
          <a:lstStyle/>
          <a:p>
            <a:endParaRPr lang="en-US"/>
          </a:p>
        </p:txBody>
      </p:sp>
      <p:sp>
        <p:nvSpPr>
          <p:cNvPr id="325" name="Rectangle 95"/>
          <p:cNvSpPr>
            <a:spLocks noChangeArrowheads="1"/>
          </p:cNvSpPr>
          <p:nvPr/>
        </p:nvSpPr>
        <p:spPr bwMode="auto">
          <a:xfrm flipV="1">
            <a:off x="3733800" y="2545082"/>
            <a:ext cx="304800" cy="45719"/>
          </a:xfrm>
          <a:prstGeom prst="rect">
            <a:avLst/>
          </a:prstGeom>
          <a:solidFill>
            <a:srgbClr val="C00000"/>
          </a:solidFill>
          <a:ln w="9525">
            <a:noFill/>
            <a:round/>
            <a:headEnd/>
            <a:tailEnd/>
          </a:ln>
        </p:spPr>
        <p:txBody>
          <a:bodyPr/>
          <a:lstStyle/>
          <a:p>
            <a:endParaRPr lang="en-US"/>
          </a:p>
        </p:txBody>
      </p:sp>
      <p:cxnSp>
        <p:nvCxnSpPr>
          <p:cNvPr id="326" name="Straight Connector 325"/>
          <p:cNvCxnSpPr>
            <a:stCxn id="325" idx="3"/>
          </p:cNvCxnSpPr>
          <p:nvPr/>
        </p:nvCxnSpPr>
        <p:spPr bwMode="auto">
          <a:xfrm flipV="1">
            <a:off x="4038600" y="25679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1" name="Rectangle 95"/>
          <p:cNvSpPr>
            <a:spLocks noChangeArrowheads="1"/>
          </p:cNvSpPr>
          <p:nvPr/>
        </p:nvSpPr>
        <p:spPr bwMode="auto">
          <a:xfrm flipV="1">
            <a:off x="4343400" y="2209805"/>
            <a:ext cx="152400" cy="45719"/>
          </a:xfrm>
          <a:prstGeom prst="rect">
            <a:avLst/>
          </a:prstGeom>
          <a:solidFill>
            <a:srgbClr val="C00000"/>
          </a:solidFill>
          <a:ln w="9525">
            <a:noFill/>
            <a:round/>
            <a:headEnd/>
            <a:tailEnd/>
          </a:ln>
        </p:spPr>
        <p:txBody>
          <a:bodyPr/>
          <a:lstStyle/>
          <a:p>
            <a:endParaRPr lang="en-US"/>
          </a:p>
        </p:txBody>
      </p:sp>
      <p:sp>
        <p:nvSpPr>
          <p:cNvPr id="332" name="Rectangle 95"/>
          <p:cNvSpPr>
            <a:spLocks noChangeArrowheads="1"/>
          </p:cNvSpPr>
          <p:nvPr/>
        </p:nvSpPr>
        <p:spPr bwMode="auto">
          <a:xfrm flipV="1">
            <a:off x="4419600" y="2209802"/>
            <a:ext cx="228600" cy="45719"/>
          </a:xfrm>
          <a:prstGeom prst="rect">
            <a:avLst/>
          </a:prstGeom>
          <a:solidFill>
            <a:schemeClr val="tx2"/>
          </a:solidFill>
          <a:ln w="9525">
            <a:noFill/>
            <a:round/>
            <a:headEnd/>
            <a:tailEnd/>
          </a:ln>
        </p:spPr>
        <p:txBody>
          <a:bodyPr/>
          <a:lstStyle/>
          <a:p>
            <a:endParaRPr lang="en-US"/>
          </a:p>
        </p:txBody>
      </p:sp>
      <p:sp>
        <p:nvSpPr>
          <p:cNvPr id="333" name="Rectangle 95"/>
          <p:cNvSpPr>
            <a:spLocks noChangeArrowheads="1"/>
          </p:cNvSpPr>
          <p:nvPr/>
        </p:nvSpPr>
        <p:spPr bwMode="auto">
          <a:xfrm flipV="1">
            <a:off x="4953000" y="2209806"/>
            <a:ext cx="304800" cy="45719"/>
          </a:xfrm>
          <a:prstGeom prst="rect">
            <a:avLst/>
          </a:prstGeom>
          <a:solidFill>
            <a:schemeClr val="tx2"/>
          </a:solidFill>
          <a:ln w="9525">
            <a:noFill/>
            <a:round/>
            <a:headEnd/>
            <a:tailEnd/>
          </a:ln>
        </p:spPr>
        <p:txBody>
          <a:bodyPr/>
          <a:lstStyle/>
          <a:p>
            <a:endParaRPr lang="en-US"/>
          </a:p>
        </p:txBody>
      </p:sp>
      <p:cxnSp>
        <p:nvCxnSpPr>
          <p:cNvPr id="334" name="Straight Connector 333"/>
          <p:cNvCxnSpPr>
            <a:stCxn id="332" idx="3"/>
            <a:endCxn id="333" idx="1"/>
          </p:cNvCxnSpPr>
          <p:nvPr/>
        </p:nvCxnSpPr>
        <p:spPr bwMode="auto">
          <a:xfrm>
            <a:off x="4648200" y="2232659"/>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5" name="Rectangle 95"/>
          <p:cNvSpPr>
            <a:spLocks noChangeArrowheads="1"/>
          </p:cNvSpPr>
          <p:nvPr/>
        </p:nvSpPr>
        <p:spPr bwMode="auto">
          <a:xfrm flipV="1">
            <a:off x="4343400" y="2468882"/>
            <a:ext cx="152400" cy="45719"/>
          </a:xfrm>
          <a:prstGeom prst="rect">
            <a:avLst/>
          </a:prstGeom>
          <a:solidFill>
            <a:srgbClr val="C00000"/>
          </a:solidFill>
          <a:ln w="9525">
            <a:noFill/>
            <a:round/>
            <a:headEnd/>
            <a:tailEnd/>
          </a:ln>
        </p:spPr>
        <p:txBody>
          <a:bodyPr/>
          <a:lstStyle/>
          <a:p>
            <a:endParaRPr lang="en-US"/>
          </a:p>
        </p:txBody>
      </p:sp>
      <p:sp>
        <p:nvSpPr>
          <p:cNvPr id="336" name="Rectangle 95"/>
          <p:cNvSpPr>
            <a:spLocks noChangeArrowheads="1"/>
          </p:cNvSpPr>
          <p:nvPr/>
        </p:nvSpPr>
        <p:spPr bwMode="auto">
          <a:xfrm flipV="1">
            <a:off x="4419600" y="2468879"/>
            <a:ext cx="228600" cy="45720"/>
          </a:xfrm>
          <a:prstGeom prst="rect">
            <a:avLst/>
          </a:prstGeom>
          <a:solidFill>
            <a:schemeClr val="tx2"/>
          </a:solidFill>
          <a:ln w="9525">
            <a:noFill/>
            <a:round/>
            <a:headEnd/>
            <a:tailEnd/>
          </a:ln>
        </p:spPr>
        <p:txBody>
          <a:bodyPr/>
          <a:lstStyle/>
          <a:p>
            <a:endParaRPr lang="en-US"/>
          </a:p>
        </p:txBody>
      </p:sp>
      <p:sp>
        <p:nvSpPr>
          <p:cNvPr id="337" name="Rectangle 95"/>
          <p:cNvSpPr>
            <a:spLocks noChangeArrowheads="1"/>
          </p:cNvSpPr>
          <p:nvPr/>
        </p:nvSpPr>
        <p:spPr bwMode="auto">
          <a:xfrm flipV="1">
            <a:off x="3733800" y="2468882"/>
            <a:ext cx="304800" cy="45719"/>
          </a:xfrm>
          <a:prstGeom prst="rect">
            <a:avLst/>
          </a:prstGeom>
          <a:solidFill>
            <a:srgbClr val="C00000"/>
          </a:solidFill>
          <a:ln w="9525">
            <a:noFill/>
            <a:round/>
            <a:headEnd/>
            <a:tailEnd/>
          </a:ln>
        </p:spPr>
        <p:txBody>
          <a:bodyPr/>
          <a:lstStyle/>
          <a:p>
            <a:endParaRPr lang="en-US"/>
          </a:p>
        </p:txBody>
      </p:sp>
      <p:cxnSp>
        <p:nvCxnSpPr>
          <p:cNvPr id="338" name="Straight Connector 337"/>
          <p:cNvCxnSpPr>
            <a:stCxn id="337" idx="3"/>
          </p:cNvCxnSpPr>
          <p:nvPr/>
        </p:nvCxnSpPr>
        <p:spPr bwMode="auto">
          <a:xfrm flipV="1">
            <a:off x="4038600" y="24917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9" name="Rectangle 95"/>
          <p:cNvSpPr>
            <a:spLocks noChangeArrowheads="1"/>
          </p:cNvSpPr>
          <p:nvPr/>
        </p:nvSpPr>
        <p:spPr bwMode="auto">
          <a:xfrm flipV="1">
            <a:off x="4495800" y="1859282"/>
            <a:ext cx="152400" cy="45719"/>
          </a:xfrm>
          <a:prstGeom prst="rect">
            <a:avLst/>
          </a:prstGeom>
          <a:solidFill>
            <a:schemeClr val="tx1"/>
          </a:solidFill>
          <a:ln w="9525">
            <a:noFill/>
            <a:round/>
            <a:headEnd/>
            <a:tailEnd/>
          </a:ln>
        </p:spPr>
        <p:txBody>
          <a:bodyPr/>
          <a:lstStyle/>
          <a:p>
            <a:endParaRPr lang="en-US"/>
          </a:p>
        </p:txBody>
      </p:sp>
      <p:sp>
        <p:nvSpPr>
          <p:cNvPr id="340" name="Rectangle 95"/>
          <p:cNvSpPr>
            <a:spLocks noChangeArrowheads="1"/>
          </p:cNvSpPr>
          <p:nvPr/>
        </p:nvSpPr>
        <p:spPr bwMode="auto">
          <a:xfrm flipV="1">
            <a:off x="4572000" y="1859279"/>
            <a:ext cx="228600" cy="45720"/>
          </a:xfrm>
          <a:prstGeom prst="rect">
            <a:avLst/>
          </a:prstGeom>
          <a:solidFill>
            <a:schemeClr val="tx1"/>
          </a:solidFill>
          <a:ln w="9525">
            <a:noFill/>
            <a:round/>
            <a:headEnd/>
            <a:tailEnd/>
          </a:ln>
        </p:spPr>
        <p:txBody>
          <a:bodyPr/>
          <a:lstStyle/>
          <a:p>
            <a:endParaRPr lang="en-US"/>
          </a:p>
        </p:txBody>
      </p:sp>
      <p:sp>
        <p:nvSpPr>
          <p:cNvPr id="341" name="Rectangle 95"/>
          <p:cNvSpPr>
            <a:spLocks noChangeArrowheads="1"/>
          </p:cNvSpPr>
          <p:nvPr/>
        </p:nvSpPr>
        <p:spPr bwMode="auto">
          <a:xfrm flipV="1">
            <a:off x="3886200" y="1859282"/>
            <a:ext cx="304800" cy="45719"/>
          </a:xfrm>
          <a:prstGeom prst="rect">
            <a:avLst/>
          </a:prstGeom>
          <a:solidFill>
            <a:schemeClr val="accent2">
              <a:lumMod val="60000"/>
              <a:lumOff val="40000"/>
            </a:schemeClr>
          </a:solidFill>
          <a:ln w="9525">
            <a:solidFill>
              <a:schemeClr val="accent2">
                <a:lumMod val="60000"/>
                <a:lumOff val="40000"/>
              </a:schemeClr>
            </a:solidFill>
            <a:round/>
            <a:headEnd/>
            <a:tailEnd/>
          </a:ln>
        </p:spPr>
        <p:txBody>
          <a:bodyPr/>
          <a:lstStyle/>
          <a:p>
            <a:endParaRPr lang="en-US"/>
          </a:p>
        </p:txBody>
      </p:sp>
      <p:cxnSp>
        <p:nvCxnSpPr>
          <p:cNvPr id="342" name="Straight Connector 341"/>
          <p:cNvCxnSpPr>
            <a:stCxn id="341" idx="3"/>
          </p:cNvCxnSpPr>
          <p:nvPr/>
        </p:nvCxnSpPr>
        <p:spPr bwMode="auto">
          <a:xfrm flipV="1">
            <a:off x="4191000" y="18821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3" name="Rectangle 95"/>
          <p:cNvSpPr>
            <a:spLocks noChangeArrowheads="1"/>
          </p:cNvSpPr>
          <p:nvPr/>
        </p:nvSpPr>
        <p:spPr bwMode="auto">
          <a:xfrm flipV="1">
            <a:off x="4572000" y="1783080"/>
            <a:ext cx="152400" cy="45719"/>
          </a:xfrm>
          <a:prstGeom prst="rect">
            <a:avLst/>
          </a:prstGeom>
          <a:solidFill>
            <a:schemeClr val="tx1"/>
          </a:solidFill>
          <a:ln w="9525">
            <a:noFill/>
            <a:round/>
            <a:headEnd/>
            <a:tailEnd/>
          </a:ln>
        </p:spPr>
        <p:txBody>
          <a:bodyPr/>
          <a:lstStyle/>
          <a:p>
            <a:endParaRPr lang="en-US"/>
          </a:p>
        </p:txBody>
      </p:sp>
      <p:sp>
        <p:nvSpPr>
          <p:cNvPr id="344" name="Rectangle 95"/>
          <p:cNvSpPr>
            <a:spLocks noChangeArrowheads="1"/>
          </p:cNvSpPr>
          <p:nvPr/>
        </p:nvSpPr>
        <p:spPr bwMode="auto">
          <a:xfrm flipV="1">
            <a:off x="4648200" y="1783079"/>
            <a:ext cx="228600" cy="45720"/>
          </a:xfrm>
          <a:prstGeom prst="rect">
            <a:avLst/>
          </a:prstGeom>
          <a:solidFill>
            <a:schemeClr val="tx1"/>
          </a:solidFill>
          <a:ln w="9525">
            <a:noFill/>
            <a:round/>
            <a:headEnd/>
            <a:tailEnd/>
          </a:ln>
        </p:spPr>
        <p:txBody>
          <a:bodyPr/>
          <a:lstStyle/>
          <a:p>
            <a:endParaRPr lang="en-US"/>
          </a:p>
        </p:txBody>
      </p:sp>
      <p:sp>
        <p:nvSpPr>
          <p:cNvPr id="345" name="Rectangle 95"/>
          <p:cNvSpPr>
            <a:spLocks noChangeArrowheads="1"/>
          </p:cNvSpPr>
          <p:nvPr/>
        </p:nvSpPr>
        <p:spPr bwMode="auto">
          <a:xfrm flipV="1">
            <a:off x="3962400" y="17830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46" name="Straight Connector 345"/>
          <p:cNvCxnSpPr>
            <a:stCxn id="345" idx="3"/>
          </p:cNvCxnSpPr>
          <p:nvPr/>
        </p:nvCxnSpPr>
        <p:spPr bwMode="auto">
          <a:xfrm flipV="1">
            <a:off x="4267200" y="1805939"/>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7" name="Rectangle 95"/>
          <p:cNvSpPr>
            <a:spLocks noChangeArrowheads="1"/>
          </p:cNvSpPr>
          <p:nvPr/>
        </p:nvSpPr>
        <p:spPr bwMode="auto">
          <a:xfrm flipV="1">
            <a:off x="4800600" y="1706882"/>
            <a:ext cx="152400" cy="45719"/>
          </a:xfrm>
          <a:prstGeom prst="rect">
            <a:avLst/>
          </a:prstGeom>
          <a:solidFill>
            <a:schemeClr val="tx1"/>
          </a:solidFill>
          <a:ln w="9525">
            <a:noFill/>
            <a:round/>
            <a:headEnd/>
            <a:tailEnd/>
          </a:ln>
        </p:spPr>
        <p:txBody>
          <a:bodyPr/>
          <a:lstStyle/>
          <a:p>
            <a:endParaRPr lang="en-US"/>
          </a:p>
        </p:txBody>
      </p:sp>
      <p:sp>
        <p:nvSpPr>
          <p:cNvPr id="348" name="Rectangle 95"/>
          <p:cNvSpPr>
            <a:spLocks noChangeArrowheads="1"/>
          </p:cNvSpPr>
          <p:nvPr/>
        </p:nvSpPr>
        <p:spPr bwMode="auto">
          <a:xfrm flipV="1">
            <a:off x="4876800" y="1706879"/>
            <a:ext cx="228600" cy="45720"/>
          </a:xfrm>
          <a:prstGeom prst="rect">
            <a:avLst/>
          </a:prstGeom>
          <a:solidFill>
            <a:schemeClr val="tx1"/>
          </a:solidFill>
          <a:ln w="9525">
            <a:noFill/>
            <a:round/>
            <a:headEnd/>
            <a:tailEnd/>
          </a:ln>
        </p:spPr>
        <p:txBody>
          <a:bodyPr/>
          <a:lstStyle/>
          <a:p>
            <a:endParaRPr lang="en-US"/>
          </a:p>
        </p:txBody>
      </p:sp>
      <p:sp>
        <p:nvSpPr>
          <p:cNvPr id="349" name="Rectangle 95"/>
          <p:cNvSpPr>
            <a:spLocks noChangeArrowheads="1"/>
          </p:cNvSpPr>
          <p:nvPr/>
        </p:nvSpPr>
        <p:spPr bwMode="auto">
          <a:xfrm flipV="1">
            <a:off x="3962400" y="17068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0" name="Straight Connector 349"/>
          <p:cNvCxnSpPr>
            <a:stCxn id="349" idx="3"/>
            <a:endCxn id="347" idx="1"/>
          </p:cNvCxnSpPr>
          <p:nvPr/>
        </p:nvCxnSpPr>
        <p:spPr bwMode="auto">
          <a:xfrm flipV="1">
            <a:off x="4267200" y="1729741"/>
            <a:ext cx="5334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2" name="Rectangle 95"/>
          <p:cNvSpPr>
            <a:spLocks noChangeArrowheads="1"/>
          </p:cNvSpPr>
          <p:nvPr/>
        </p:nvSpPr>
        <p:spPr bwMode="auto">
          <a:xfrm flipV="1">
            <a:off x="4572000" y="1630682"/>
            <a:ext cx="152400" cy="45719"/>
          </a:xfrm>
          <a:prstGeom prst="rect">
            <a:avLst/>
          </a:prstGeom>
          <a:solidFill>
            <a:schemeClr val="tx1"/>
          </a:solidFill>
          <a:ln w="9525">
            <a:noFill/>
            <a:round/>
            <a:headEnd/>
            <a:tailEnd/>
          </a:ln>
        </p:spPr>
        <p:txBody>
          <a:bodyPr/>
          <a:lstStyle/>
          <a:p>
            <a:endParaRPr lang="en-US"/>
          </a:p>
        </p:txBody>
      </p:sp>
      <p:sp>
        <p:nvSpPr>
          <p:cNvPr id="353" name="Rectangle 95"/>
          <p:cNvSpPr>
            <a:spLocks noChangeArrowheads="1"/>
          </p:cNvSpPr>
          <p:nvPr/>
        </p:nvSpPr>
        <p:spPr bwMode="auto">
          <a:xfrm flipV="1">
            <a:off x="4648200" y="1630679"/>
            <a:ext cx="228600" cy="45720"/>
          </a:xfrm>
          <a:prstGeom prst="rect">
            <a:avLst/>
          </a:prstGeom>
          <a:solidFill>
            <a:schemeClr val="tx1"/>
          </a:solidFill>
          <a:ln w="9525">
            <a:noFill/>
            <a:round/>
            <a:headEnd/>
            <a:tailEnd/>
          </a:ln>
        </p:spPr>
        <p:txBody>
          <a:bodyPr/>
          <a:lstStyle/>
          <a:p>
            <a:endParaRPr lang="en-US"/>
          </a:p>
        </p:txBody>
      </p:sp>
      <p:sp>
        <p:nvSpPr>
          <p:cNvPr id="354" name="Rectangle 95"/>
          <p:cNvSpPr>
            <a:spLocks noChangeArrowheads="1"/>
          </p:cNvSpPr>
          <p:nvPr/>
        </p:nvSpPr>
        <p:spPr bwMode="auto">
          <a:xfrm flipV="1">
            <a:off x="4038600" y="16306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5" name="Straight Connector 354"/>
          <p:cNvCxnSpPr>
            <a:stCxn id="354" idx="3"/>
            <a:endCxn id="352" idx="1"/>
          </p:cNvCxnSpPr>
          <p:nvPr/>
        </p:nvCxnSpPr>
        <p:spPr bwMode="auto">
          <a:xfrm flipV="1">
            <a:off x="4343400" y="1653541"/>
            <a:ext cx="2286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6" name="Rectangle 95"/>
          <p:cNvSpPr>
            <a:spLocks noChangeArrowheads="1"/>
          </p:cNvSpPr>
          <p:nvPr/>
        </p:nvSpPr>
        <p:spPr bwMode="auto">
          <a:xfrm flipV="1">
            <a:off x="4724400" y="1554482"/>
            <a:ext cx="152400" cy="45719"/>
          </a:xfrm>
          <a:prstGeom prst="rect">
            <a:avLst/>
          </a:prstGeom>
          <a:solidFill>
            <a:schemeClr val="tx1"/>
          </a:solidFill>
          <a:ln w="9525">
            <a:noFill/>
            <a:round/>
            <a:headEnd/>
            <a:tailEnd/>
          </a:ln>
        </p:spPr>
        <p:txBody>
          <a:bodyPr/>
          <a:lstStyle/>
          <a:p>
            <a:endParaRPr lang="en-US"/>
          </a:p>
        </p:txBody>
      </p:sp>
      <p:sp>
        <p:nvSpPr>
          <p:cNvPr id="357" name="Rectangle 95"/>
          <p:cNvSpPr>
            <a:spLocks noChangeArrowheads="1"/>
          </p:cNvSpPr>
          <p:nvPr/>
        </p:nvSpPr>
        <p:spPr bwMode="auto">
          <a:xfrm flipV="1">
            <a:off x="4800600" y="1554479"/>
            <a:ext cx="228600" cy="45720"/>
          </a:xfrm>
          <a:prstGeom prst="rect">
            <a:avLst/>
          </a:prstGeom>
          <a:solidFill>
            <a:schemeClr val="tx1"/>
          </a:solidFill>
          <a:ln w="9525">
            <a:noFill/>
            <a:round/>
            <a:headEnd/>
            <a:tailEnd/>
          </a:ln>
        </p:spPr>
        <p:txBody>
          <a:bodyPr/>
          <a:lstStyle/>
          <a:p>
            <a:endParaRPr lang="en-US"/>
          </a:p>
        </p:txBody>
      </p:sp>
      <p:sp>
        <p:nvSpPr>
          <p:cNvPr id="358" name="Rectangle 95"/>
          <p:cNvSpPr>
            <a:spLocks noChangeArrowheads="1"/>
          </p:cNvSpPr>
          <p:nvPr/>
        </p:nvSpPr>
        <p:spPr bwMode="auto">
          <a:xfrm flipV="1">
            <a:off x="4038600" y="15544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9" name="Straight Connector 358"/>
          <p:cNvCxnSpPr>
            <a:stCxn id="358" idx="3"/>
            <a:endCxn id="356" idx="1"/>
          </p:cNvCxnSpPr>
          <p:nvPr/>
        </p:nvCxnSpPr>
        <p:spPr bwMode="auto">
          <a:xfrm flipV="1">
            <a:off x="4343400" y="1577341"/>
            <a:ext cx="3810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5" name="Rectangle 95"/>
          <p:cNvSpPr>
            <a:spLocks noChangeArrowheads="1"/>
          </p:cNvSpPr>
          <p:nvPr/>
        </p:nvSpPr>
        <p:spPr bwMode="auto">
          <a:xfrm flipV="1">
            <a:off x="4191000" y="2392682"/>
            <a:ext cx="228600" cy="45719"/>
          </a:xfrm>
          <a:prstGeom prst="rect">
            <a:avLst/>
          </a:prstGeom>
          <a:solidFill>
            <a:srgbClr val="C00000"/>
          </a:solidFill>
          <a:ln w="9525">
            <a:noFill/>
            <a:round/>
            <a:headEnd/>
            <a:tailEnd/>
          </a:ln>
        </p:spPr>
        <p:txBody>
          <a:bodyPr/>
          <a:lstStyle/>
          <a:p>
            <a:endParaRPr lang="en-US"/>
          </a:p>
        </p:txBody>
      </p:sp>
      <p:sp>
        <p:nvSpPr>
          <p:cNvPr id="366" name="Rectangle 95"/>
          <p:cNvSpPr>
            <a:spLocks noChangeArrowheads="1"/>
          </p:cNvSpPr>
          <p:nvPr/>
        </p:nvSpPr>
        <p:spPr bwMode="auto">
          <a:xfrm flipV="1">
            <a:off x="4419600" y="2392682"/>
            <a:ext cx="76200" cy="45719"/>
          </a:xfrm>
          <a:prstGeom prst="rect">
            <a:avLst/>
          </a:prstGeom>
          <a:solidFill>
            <a:schemeClr val="tx2"/>
          </a:solidFill>
          <a:ln w="9525">
            <a:noFill/>
            <a:round/>
            <a:headEnd/>
            <a:tailEnd/>
          </a:ln>
        </p:spPr>
        <p:txBody>
          <a:bodyPr/>
          <a:lstStyle/>
          <a:p>
            <a:endParaRPr lang="en-US"/>
          </a:p>
        </p:txBody>
      </p:sp>
      <p:sp>
        <p:nvSpPr>
          <p:cNvPr id="371" name="Rectangle 95"/>
          <p:cNvSpPr>
            <a:spLocks noChangeArrowheads="1"/>
          </p:cNvSpPr>
          <p:nvPr/>
        </p:nvSpPr>
        <p:spPr bwMode="auto">
          <a:xfrm flipV="1">
            <a:off x="4800600" y="2392682"/>
            <a:ext cx="304800" cy="45719"/>
          </a:xfrm>
          <a:prstGeom prst="rect">
            <a:avLst/>
          </a:prstGeom>
          <a:solidFill>
            <a:schemeClr val="tx2"/>
          </a:solidFill>
          <a:ln w="9525">
            <a:noFill/>
            <a:round/>
            <a:headEnd/>
            <a:tailEnd/>
          </a:ln>
        </p:spPr>
        <p:txBody>
          <a:bodyPr/>
          <a:lstStyle/>
          <a:p>
            <a:endParaRPr lang="en-US"/>
          </a:p>
        </p:txBody>
      </p:sp>
      <p:cxnSp>
        <p:nvCxnSpPr>
          <p:cNvPr id="372" name="Straight Connector 371"/>
          <p:cNvCxnSpPr>
            <a:endCxn id="371" idx="1"/>
          </p:cNvCxnSpPr>
          <p:nvPr/>
        </p:nvCxnSpPr>
        <p:spPr bwMode="auto">
          <a:xfrm>
            <a:off x="4495800" y="24155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3" name="Rectangle 95"/>
          <p:cNvSpPr>
            <a:spLocks noChangeArrowheads="1"/>
          </p:cNvSpPr>
          <p:nvPr/>
        </p:nvSpPr>
        <p:spPr bwMode="auto">
          <a:xfrm flipV="1">
            <a:off x="4267200" y="2316482"/>
            <a:ext cx="228600" cy="45719"/>
          </a:xfrm>
          <a:prstGeom prst="rect">
            <a:avLst/>
          </a:prstGeom>
          <a:solidFill>
            <a:srgbClr val="C00000"/>
          </a:solidFill>
          <a:ln w="9525">
            <a:noFill/>
            <a:round/>
            <a:headEnd/>
            <a:tailEnd/>
          </a:ln>
        </p:spPr>
        <p:txBody>
          <a:bodyPr/>
          <a:lstStyle/>
          <a:p>
            <a:endParaRPr lang="en-US"/>
          </a:p>
        </p:txBody>
      </p:sp>
      <p:sp>
        <p:nvSpPr>
          <p:cNvPr id="374" name="Rectangle 95"/>
          <p:cNvSpPr>
            <a:spLocks noChangeArrowheads="1"/>
          </p:cNvSpPr>
          <p:nvPr/>
        </p:nvSpPr>
        <p:spPr bwMode="auto">
          <a:xfrm flipV="1">
            <a:off x="4419600" y="2316479"/>
            <a:ext cx="152400" cy="45720"/>
          </a:xfrm>
          <a:prstGeom prst="rect">
            <a:avLst/>
          </a:prstGeom>
          <a:solidFill>
            <a:schemeClr val="tx2"/>
          </a:solidFill>
          <a:ln w="9525">
            <a:noFill/>
            <a:round/>
            <a:headEnd/>
            <a:tailEnd/>
          </a:ln>
        </p:spPr>
        <p:txBody>
          <a:bodyPr/>
          <a:lstStyle/>
          <a:p>
            <a:endParaRPr lang="en-US"/>
          </a:p>
        </p:txBody>
      </p:sp>
      <p:sp>
        <p:nvSpPr>
          <p:cNvPr id="375" name="Rectangle 95"/>
          <p:cNvSpPr>
            <a:spLocks noChangeArrowheads="1"/>
          </p:cNvSpPr>
          <p:nvPr/>
        </p:nvSpPr>
        <p:spPr bwMode="auto">
          <a:xfrm flipV="1">
            <a:off x="4876800" y="2316482"/>
            <a:ext cx="304800" cy="45719"/>
          </a:xfrm>
          <a:prstGeom prst="rect">
            <a:avLst/>
          </a:prstGeom>
          <a:solidFill>
            <a:schemeClr val="tx2"/>
          </a:solidFill>
          <a:ln w="9525">
            <a:noFill/>
            <a:round/>
            <a:headEnd/>
            <a:tailEnd/>
          </a:ln>
        </p:spPr>
        <p:txBody>
          <a:bodyPr/>
          <a:lstStyle/>
          <a:p>
            <a:endParaRPr lang="en-US"/>
          </a:p>
        </p:txBody>
      </p:sp>
      <p:cxnSp>
        <p:nvCxnSpPr>
          <p:cNvPr id="376" name="Straight Connector 375"/>
          <p:cNvCxnSpPr>
            <a:endCxn id="375" idx="1"/>
          </p:cNvCxnSpPr>
          <p:nvPr/>
        </p:nvCxnSpPr>
        <p:spPr bwMode="auto">
          <a:xfrm>
            <a:off x="4572000" y="23393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7" name="Rectangle 95"/>
          <p:cNvSpPr>
            <a:spLocks noChangeArrowheads="1"/>
          </p:cNvSpPr>
          <p:nvPr/>
        </p:nvSpPr>
        <p:spPr bwMode="auto">
          <a:xfrm flipV="1">
            <a:off x="4343400" y="2133605"/>
            <a:ext cx="152400" cy="45719"/>
          </a:xfrm>
          <a:prstGeom prst="rect">
            <a:avLst/>
          </a:prstGeom>
          <a:solidFill>
            <a:srgbClr val="C00000"/>
          </a:solidFill>
          <a:ln w="9525">
            <a:noFill/>
            <a:round/>
            <a:headEnd/>
            <a:tailEnd/>
          </a:ln>
        </p:spPr>
        <p:txBody>
          <a:bodyPr/>
          <a:lstStyle/>
          <a:p>
            <a:endParaRPr lang="en-US"/>
          </a:p>
        </p:txBody>
      </p:sp>
      <p:sp>
        <p:nvSpPr>
          <p:cNvPr id="378" name="Rectangle 95"/>
          <p:cNvSpPr>
            <a:spLocks noChangeArrowheads="1"/>
          </p:cNvSpPr>
          <p:nvPr/>
        </p:nvSpPr>
        <p:spPr bwMode="auto">
          <a:xfrm flipV="1">
            <a:off x="4419600" y="2133602"/>
            <a:ext cx="228600" cy="45719"/>
          </a:xfrm>
          <a:prstGeom prst="rect">
            <a:avLst/>
          </a:prstGeom>
          <a:solidFill>
            <a:schemeClr val="tx2"/>
          </a:solidFill>
          <a:ln w="9525">
            <a:noFill/>
            <a:round/>
            <a:headEnd/>
            <a:tailEnd/>
          </a:ln>
        </p:spPr>
        <p:txBody>
          <a:bodyPr/>
          <a:lstStyle/>
          <a:p>
            <a:endParaRPr lang="en-US"/>
          </a:p>
        </p:txBody>
      </p:sp>
      <p:sp>
        <p:nvSpPr>
          <p:cNvPr id="379" name="Rectangle 95"/>
          <p:cNvSpPr>
            <a:spLocks noChangeArrowheads="1"/>
          </p:cNvSpPr>
          <p:nvPr/>
        </p:nvSpPr>
        <p:spPr bwMode="auto">
          <a:xfrm flipV="1">
            <a:off x="5029200" y="2133606"/>
            <a:ext cx="304800" cy="45719"/>
          </a:xfrm>
          <a:prstGeom prst="rect">
            <a:avLst/>
          </a:prstGeom>
          <a:solidFill>
            <a:schemeClr val="tx2"/>
          </a:solidFill>
          <a:ln w="9525">
            <a:noFill/>
            <a:round/>
            <a:headEnd/>
            <a:tailEnd/>
          </a:ln>
        </p:spPr>
        <p:txBody>
          <a:bodyPr/>
          <a:lstStyle/>
          <a:p>
            <a:endParaRPr lang="en-US"/>
          </a:p>
        </p:txBody>
      </p:sp>
      <p:cxnSp>
        <p:nvCxnSpPr>
          <p:cNvPr id="380" name="Straight Connector 379"/>
          <p:cNvCxnSpPr>
            <a:stCxn id="378" idx="3"/>
            <a:endCxn id="379" idx="1"/>
          </p:cNvCxnSpPr>
          <p:nvPr/>
        </p:nvCxnSpPr>
        <p:spPr bwMode="auto">
          <a:xfrm>
            <a:off x="4648200" y="2156459"/>
            <a:ext cx="3810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87" name="Chart 386"/>
          <p:cNvGraphicFramePr/>
          <p:nvPr>
            <p:extLst>
              <p:ext uri="{D42A27DB-BD31-4B8C-83A1-F6EECF244321}">
                <p14:modId xmlns:p14="http://schemas.microsoft.com/office/powerpoint/2010/main" val="3121466337"/>
              </p:ext>
            </p:extLst>
          </p:nvPr>
        </p:nvGraphicFramePr>
        <p:xfrm>
          <a:off x="533400" y="1097281"/>
          <a:ext cx="1905000"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123" name="TextBox 122"/>
          <p:cNvSpPr txBox="1"/>
          <p:nvPr/>
        </p:nvSpPr>
        <p:spPr>
          <a:xfrm>
            <a:off x="5486402" y="1551802"/>
            <a:ext cx="1454845" cy="276999"/>
          </a:xfrm>
          <a:prstGeom prst="rect">
            <a:avLst/>
          </a:prstGeom>
          <a:noFill/>
        </p:spPr>
        <p:txBody>
          <a:bodyPr wrap="none" rtlCol="0">
            <a:spAutoFit/>
          </a:bodyPr>
          <a:lstStyle/>
          <a:p>
            <a:r>
              <a:rPr lang="en-US" sz="1200" baseline="0" dirty="0" smtClean="0">
                <a:latin typeface="Trebuchet MS"/>
                <a:cs typeface="Trebuchet MS"/>
              </a:rPr>
              <a:t>Encompassing (70)</a:t>
            </a:r>
            <a:endParaRPr lang="en-US" sz="1200" baseline="0" dirty="0">
              <a:latin typeface="Trebuchet MS"/>
              <a:cs typeface="Trebuchet MS"/>
            </a:endParaRPr>
          </a:p>
        </p:txBody>
      </p:sp>
      <p:sp>
        <p:nvSpPr>
          <p:cNvPr id="124" name="TextBox 123"/>
          <p:cNvSpPr txBox="1"/>
          <p:nvPr/>
        </p:nvSpPr>
        <p:spPr>
          <a:xfrm>
            <a:off x="5486400" y="2133602"/>
            <a:ext cx="1200118" cy="276999"/>
          </a:xfrm>
          <a:prstGeom prst="rect">
            <a:avLst/>
          </a:prstGeom>
          <a:noFill/>
        </p:spPr>
        <p:txBody>
          <a:bodyPr wrap="none" rtlCol="0">
            <a:spAutoFit/>
          </a:bodyPr>
          <a:lstStyle/>
          <a:p>
            <a:r>
              <a:rPr lang="en-US" sz="1200" baseline="0" dirty="0" smtClean="0">
                <a:latin typeface="Trebuchet MS"/>
                <a:cs typeface="Trebuchet MS"/>
              </a:rPr>
              <a:t>Spanning (258)</a:t>
            </a:r>
            <a:endParaRPr lang="en-US" sz="1200" baseline="0" dirty="0">
              <a:latin typeface="Trebuchet MS"/>
              <a:cs typeface="Trebuchet MS"/>
            </a:endParaRPr>
          </a:p>
        </p:txBody>
      </p:sp>
      <p:sp>
        <p:nvSpPr>
          <p:cNvPr id="125" name="TextBox 124"/>
          <p:cNvSpPr txBox="1"/>
          <p:nvPr/>
        </p:nvSpPr>
        <p:spPr>
          <a:xfrm>
            <a:off x="7074645" y="1682807"/>
            <a:ext cx="1763226" cy="646331"/>
          </a:xfrm>
          <a:prstGeom prst="rect">
            <a:avLst/>
          </a:prstGeom>
          <a:noFill/>
        </p:spPr>
        <p:txBody>
          <a:bodyPr wrap="square" rtlCol="0">
            <a:spAutoFit/>
          </a:bodyPr>
          <a:lstStyle/>
          <a:p>
            <a:r>
              <a:rPr lang="en-US" b="1" dirty="0" smtClean="0"/>
              <a:t>RNA-</a:t>
            </a:r>
            <a:r>
              <a:rPr lang="en-US" b="1" dirty="0" err="1" smtClean="0"/>
              <a:t>seq</a:t>
            </a:r>
            <a:r>
              <a:rPr lang="en-US" b="1" dirty="0" smtClean="0"/>
              <a:t> read support</a:t>
            </a:r>
            <a:endParaRPr lang="en-US" b="1" dirty="0"/>
          </a:p>
        </p:txBody>
      </p:sp>
      <p:sp>
        <p:nvSpPr>
          <p:cNvPr id="2" name="TextBox 1"/>
          <p:cNvSpPr txBox="1"/>
          <p:nvPr/>
        </p:nvSpPr>
        <p:spPr>
          <a:xfrm>
            <a:off x="7164227" y="5347644"/>
            <a:ext cx="1746916" cy="461665"/>
          </a:xfrm>
          <a:prstGeom prst="rect">
            <a:avLst/>
          </a:prstGeom>
          <a:noFill/>
        </p:spPr>
        <p:txBody>
          <a:bodyPr wrap="square" rtlCol="0">
            <a:spAutoFit/>
          </a:bodyPr>
          <a:lstStyle/>
          <a:p>
            <a:r>
              <a:rPr lang="en-US" sz="1200" b="1" dirty="0" smtClean="0"/>
              <a:t>Slide from Chris Maher and Jin Zhang</a:t>
            </a:r>
            <a:endParaRPr lang="en-US" sz="1200" b="1" dirty="0"/>
          </a:p>
        </p:txBody>
      </p:sp>
      <p:sp>
        <p:nvSpPr>
          <p:cNvPr id="3" name="TextBox 2"/>
          <p:cNvSpPr txBox="1"/>
          <p:nvPr/>
        </p:nvSpPr>
        <p:spPr>
          <a:xfrm>
            <a:off x="495301" y="6146160"/>
            <a:ext cx="7848601" cy="369332"/>
          </a:xfrm>
          <a:prstGeom prst="rect">
            <a:avLst/>
          </a:prstGeom>
          <a:noFill/>
        </p:spPr>
        <p:txBody>
          <a:bodyPr wrap="square" rtlCol="0">
            <a:spAutoFit/>
          </a:bodyPr>
          <a:lstStyle/>
          <a:p>
            <a:r>
              <a:rPr lang="en-US" dirty="0" smtClean="0"/>
              <a:t>Exons 1-8 of EP300 fused to exons 7-10 of ZNF384 in head-to-tail </a:t>
            </a:r>
            <a:r>
              <a:rPr lang="en-US" dirty="0"/>
              <a:t>fashion. </a:t>
            </a:r>
          </a:p>
        </p:txBody>
      </p:sp>
    </p:spTree>
    <p:extLst>
      <p:ext uri="{BB962C8B-B14F-4D97-AF65-F5344CB8AC3E}">
        <p14:creationId xmlns:p14="http://schemas.microsoft.com/office/powerpoint/2010/main" val="10250917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a:t>-seq can </a:t>
            </a:r>
            <a:r>
              <a:rPr lang="en-US" dirty="0" smtClean="0"/>
              <a:t>also reveal </a:t>
            </a:r>
            <a:r>
              <a:rPr lang="en-US" dirty="0"/>
              <a:t>the splicing consequence of somatic </a:t>
            </a:r>
            <a:r>
              <a:rPr lang="en-US" dirty="0" smtClean="0"/>
              <a:t>mutations detected in WGS</a:t>
            </a:r>
            <a:endParaRPr lang="en-US" dirty="0"/>
          </a:p>
        </p:txBody>
      </p:sp>
      <p:pic>
        <p:nvPicPr>
          <p:cNvPr id="6" name="Content Placeholder 5" descr="FOXP1_and_GGA2_Panel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90" r="262" b="63832"/>
          <a:stretch/>
        </p:blipFill>
        <p:spPr>
          <a:xfrm>
            <a:off x="220014" y="1026584"/>
            <a:ext cx="8793725" cy="3005667"/>
          </a:xfrm>
        </p:spPr>
      </p:pic>
      <p:cxnSp>
        <p:nvCxnSpPr>
          <p:cNvPr id="4" name="Straight Arrow Connector 3"/>
          <p:cNvCxnSpPr/>
          <p:nvPr/>
        </p:nvCxnSpPr>
        <p:spPr>
          <a:xfrm flipV="1">
            <a:off x="5177713" y="3950959"/>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090170" y="4724400"/>
            <a:ext cx="2252014" cy="369332"/>
          </a:xfrm>
          <a:prstGeom prst="rect">
            <a:avLst/>
          </a:prstGeom>
          <a:noFill/>
        </p:spPr>
        <p:txBody>
          <a:bodyPr wrap="none" rtlCol="0">
            <a:spAutoFit/>
          </a:bodyPr>
          <a:lstStyle/>
          <a:p>
            <a:r>
              <a:rPr lang="en-US" dirty="0" smtClean="0"/>
              <a:t>Splice site mutation</a:t>
            </a:r>
            <a:endParaRPr lang="en-US" dirty="0"/>
          </a:p>
        </p:txBody>
      </p:sp>
      <p:cxnSp>
        <p:nvCxnSpPr>
          <p:cNvPr id="7" name="Straight Arrow Connector 6"/>
          <p:cNvCxnSpPr/>
          <p:nvPr/>
        </p:nvCxnSpPr>
        <p:spPr>
          <a:xfrm flipV="1">
            <a:off x="2819400" y="1905000"/>
            <a:ext cx="0" cy="342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02186" y="5384677"/>
            <a:ext cx="5842991" cy="369332"/>
          </a:xfrm>
          <a:prstGeom prst="rect">
            <a:avLst/>
          </a:prstGeom>
          <a:noFill/>
        </p:spPr>
        <p:txBody>
          <a:bodyPr wrap="none" rtlCol="0">
            <a:spAutoFit/>
          </a:bodyPr>
          <a:lstStyle/>
          <a:p>
            <a:r>
              <a:rPr lang="en-US" dirty="0" smtClean="0"/>
              <a:t>Read alignments support the skipping of affected exon</a:t>
            </a:r>
            <a:endParaRPr lang="en-US" dirty="0"/>
          </a:p>
        </p:txBody>
      </p:sp>
      <p:sp>
        <p:nvSpPr>
          <p:cNvPr id="3" name="TextBox 2"/>
          <p:cNvSpPr txBox="1"/>
          <p:nvPr/>
        </p:nvSpPr>
        <p:spPr>
          <a:xfrm>
            <a:off x="381002" y="6248400"/>
            <a:ext cx="6899883" cy="369332"/>
          </a:xfrm>
          <a:prstGeom prst="rect">
            <a:avLst/>
          </a:prstGeom>
          <a:noFill/>
        </p:spPr>
        <p:txBody>
          <a:bodyPr wrap="none" rtlCol="0">
            <a:spAutoFit/>
          </a:bodyPr>
          <a:lstStyle/>
          <a:p>
            <a:r>
              <a:rPr lang="en-US" dirty="0" smtClean="0"/>
              <a:t>We created ‘</a:t>
            </a:r>
            <a:r>
              <a:rPr lang="en-US" dirty="0" err="1" smtClean="0">
                <a:hlinkClick r:id="rId4"/>
              </a:rPr>
              <a:t>RegTools</a:t>
            </a:r>
            <a:r>
              <a:rPr lang="en-US" dirty="0" smtClean="0"/>
              <a:t>’ to help characterize these kinds of events </a:t>
            </a:r>
            <a:endParaRPr lang="en-US" dirty="0"/>
          </a:p>
        </p:txBody>
      </p:sp>
    </p:spTree>
    <p:extLst>
      <p:ext uri="{BB962C8B-B14F-4D97-AF65-F5344CB8AC3E}">
        <p14:creationId xmlns:p14="http://schemas.microsoft.com/office/powerpoint/2010/main" val="15448923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451"/>
            <a:ext cx="8839200" cy="761999"/>
          </a:xfrm>
        </p:spPr>
        <p:txBody>
          <a:bodyPr>
            <a:noAutofit/>
          </a:bodyPr>
          <a:lstStyle/>
          <a:p>
            <a:r>
              <a:rPr lang="en-US" sz="2400" dirty="0" smtClean="0"/>
              <a:t>Tumor genome analysis will typically reveal dozens to thousands of alterations of multiple types</a:t>
            </a:r>
            <a:endParaRPr lang="en-US" sz="2400" dirty="0"/>
          </a:p>
        </p:txBody>
      </p:sp>
      <p:pic>
        <p:nvPicPr>
          <p:cNvPr id="7" name="Content Placeholder 6" descr="Figure5.pdf"/>
          <p:cNvPicPr>
            <a:picLocks noGrp="1" noChangeAspect="1"/>
          </p:cNvPicPr>
          <p:nvPr>
            <p:ph idx="1"/>
          </p:nvPr>
        </p:nvPicPr>
        <p:blipFill>
          <a:blip r:embed="rId3">
            <a:extLst>
              <a:ext uri="{28A0092B-C50C-407E-A947-70E740481C1C}">
                <a14:useLocalDpi xmlns:a14="http://schemas.microsoft.com/office/drawing/2010/main" val="0"/>
              </a:ext>
            </a:extLst>
          </a:blip>
          <a:srcRect l="-13243" r="-13243"/>
          <a:stretch>
            <a:fillRect/>
          </a:stretch>
        </p:blipFill>
        <p:spPr>
          <a:xfrm>
            <a:off x="226787" y="880381"/>
            <a:ext cx="8636001" cy="5120723"/>
          </a:xfrm>
        </p:spPr>
      </p:pic>
      <p:sp>
        <p:nvSpPr>
          <p:cNvPr id="3" name="TextBox 2"/>
          <p:cNvSpPr txBox="1"/>
          <p:nvPr/>
        </p:nvSpPr>
        <p:spPr>
          <a:xfrm>
            <a:off x="5798636" y="892772"/>
            <a:ext cx="699643" cy="369332"/>
          </a:xfrm>
          <a:prstGeom prst="rect">
            <a:avLst/>
          </a:prstGeom>
          <a:noFill/>
        </p:spPr>
        <p:txBody>
          <a:bodyPr wrap="none" rtlCol="0">
            <a:spAutoFit/>
          </a:bodyPr>
          <a:lstStyle/>
          <a:p>
            <a:r>
              <a:rPr lang="en-US" b="1" dirty="0" smtClean="0"/>
              <a:t>SNVs</a:t>
            </a:r>
            <a:endParaRPr lang="en-US" b="1" dirty="0"/>
          </a:p>
        </p:txBody>
      </p:sp>
      <p:sp>
        <p:nvSpPr>
          <p:cNvPr id="10" name="TextBox 9"/>
          <p:cNvSpPr txBox="1"/>
          <p:nvPr/>
        </p:nvSpPr>
        <p:spPr>
          <a:xfrm>
            <a:off x="7871522" y="2042587"/>
            <a:ext cx="819342" cy="369332"/>
          </a:xfrm>
          <a:prstGeom prst="rect">
            <a:avLst/>
          </a:prstGeom>
          <a:noFill/>
        </p:spPr>
        <p:txBody>
          <a:bodyPr wrap="none" rtlCol="0">
            <a:spAutoFit/>
          </a:bodyPr>
          <a:lstStyle/>
          <a:p>
            <a:r>
              <a:rPr lang="en-US" b="1" dirty="0" smtClean="0"/>
              <a:t>Indels</a:t>
            </a:r>
            <a:endParaRPr lang="en-US" b="1" dirty="0"/>
          </a:p>
        </p:txBody>
      </p:sp>
      <p:sp>
        <p:nvSpPr>
          <p:cNvPr id="11" name="TextBox 10"/>
          <p:cNvSpPr txBox="1"/>
          <p:nvPr/>
        </p:nvSpPr>
        <p:spPr>
          <a:xfrm>
            <a:off x="7815769" y="4450013"/>
            <a:ext cx="1817649" cy="646331"/>
          </a:xfrm>
          <a:prstGeom prst="rect">
            <a:avLst/>
          </a:prstGeom>
          <a:noFill/>
        </p:spPr>
        <p:txBody>
          <a:bodyPr wrap="square" rtlCol="0">
            <a:spAutoFit/>
          </a:bodyPr>
          <a:lstStyle/>
          <a:p>
            <a:r>
              <a:rPr lang="en-US" b="1" dirty="0" smtClean="0"/>
              <a:t>Gene expression</a:t>
            </a:r>
          </a:p>
        </p:txBody>
      </p:sp>
      <p:sp>
        <p:nvSpPr>
          <p:cNvPr id="12" name="TextBox 11"/>
          <p:cNvSpPr txBox="1"/>
          <p:nvPr/>
        </p:nvSpPr>
        <p:spPr>
          <a:xfrm>
            <a:off x="495916" y="4511963"/>
            <a:ext cx="722862" cy="369332"/>
          </a:xfrm>
          <a:prstGeom prst="rect">
            <a:avLst/>
          </a:prstGeom>
          <a:noFill/>
        </p:spPr>
        <p:txBody>
          <a:bodyPr wrap="none" rtlCol="0">
            <a:spAutoFit/>
          </a:bodyPr>
          <a:lstStyle/>
          <a:p>
            <a:r>
              <a:rPr lang="en-US" b="1" dirty="0" smtClean="0"/>
              <a:t>CNVs</a:t>
            </a:r>
            <a:endParaRPr lang="en-US" b="1" dirty="0"/>
          </a:p>
        </p:txBody>
      </p:sp>
      <p:sp>
        <p:nvSpPr>
          <p:cNvPr id="13" name="TextBox 12"/>
          <p:cNvSpPr txBox="1"/>
          <p:nvPr/>
        </p:nvSpPr>
        <p:spPr>
          <a:xfrm>
            <a:off x="596170" y="2128077"/>
            <a:ext cx="545567" cy="369332"/>
          </a:xfrm>
          <a:prstGeom prst="rect">
            <a:avLst/>
          </a:prstGeom>
          <a:noFill/>
        </p:spPr>
        <p:txBody>
          <a:bodyPr wrap="none" rtlCol="0">
            <a:spAutoFit/>
          </a:bodyPr>
          <a:lstStyle/>
          <a:p>
            <a:r>
              <a:rPr lang="en-US" b="1" dirty="0" smtClean="0"/>
              <a:t>SVs</a:t>
            </a:r>
            <a:endParaRPr lang="en-US" b="1" dirty="0"/>
          </a:p>
        </p:txBody>
      </p:sp>
    </p:spTree>
    <p:extLst>
      <p:ext uri="{BB962C8B-B14F-4D97-AF65-F5344CB8AC3E}">
        <p14:creationId xmlns:p14="http://schemas.microsoft.com/office/powerpoint/2010/main" val="952193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a:t>D</a:t>
            </a:r>
            <a:r>
              <a:rPr lang="en-US" dirty="0" smtClean="0"/>
              <a:t>epth is </a:t>
            </a:r>
            <a:r>
              <a:rPr lang="en-US" dirty="0" smtClean="0"/>
              <a:t>critical to overall sensitivity of </a:t>
            </a:r>
            <a:r>
              <a:rPr lang="en-US" dirty="0" smtClean="0"/>
              <a:t>somatic variant discovery</a:t>
            </a:r>
            <a:endParaRPr lang="en" dirty="0"/>
          </a:p>
        </p:txBody>
      </p:sp>
      <p:pic>
        <p:nvPicPr>
          <p:cNvPr id="395" name="Shape 395"/>
          <p:cNvPicPr preferRelativeResize="0"/>
          <p:nvPr/>
        </p:nvPicPr>
        <p:blipFill>
          <a:blip r:embed="rId3">
            <a:alphaModFix/>
          </a:blip>
          <a:stretch>
            <a:fillRect/>
          </a:stretch>
        </p:blipFill>
        <p:spPr>
          <a:xfrm>
            <a:off x="1982175" y="918750"/>
            <a:ext cx="5065650" cy="5726775"/>
          </a:xfrm>
          <a:prstGeom prst="rect">
            <a:avLst/>
          </a:prstGeom>
          <a:noFill/>
          <a:ln>
            <a:noFill/>
          </a:ln>
        </p:spPr>
      </p:pic>
    </p:spTree>
    <p:extLst>
      <p:ext uri="{BB962C8B-B14F-4D97-AF65-F5344CB8AC3E}">
        <p14:creationId xmlns:p14="http://schemas.microsoft.com/office/powerpoint/2010/main" val="14192094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smtClean="0"/>
              <a:t>Use of multiple variant callers </a:t>
            </a:r>
            <a:r>
              <a:rPr lang="en-US" dirty="0" smtClean="0"/>
              <a:t>can improve </a:t>
            </a:r>
            <a:r>
              <a:rPr lang="en-US" dirty="0" smtClean="0"/>
              <a:t>sensitivity and accuracy</a:t>
            </a:r>
            <a:endParaRPr lang="en" dirty="0"/>
          </a:p>
        </p:txBody>
      </p:sp>
      <p:pic>
        <p:nvPicPr>
          <p:cNvPr id="4" name="Picture 3" descr="SuppFig17_snvPerformanceMulti.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5985" y="951454"/>
            <a:ext cx="5677946" cy="5677946"/>
          </a:xfrm>
          <a:prstGeom prst="rect">
            <a:avLst/>
          </a:prstGeom>
        </p:spPr>
      </p:pic>
    </p:spTree>
    <p:extLst>
      <p:ext uri="{BB962C8B-B14F-4D97-AF65-F5344CB8AC3E}">
        <p14:creationId xmlns:p14="http://schemas.microsoft.com/office/powerpoint/2010/main" val="103636627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One </a:t>
            </a:r>
            <a:r>
              <a:rPr lang="en-US" dirty="0" smtClean="0"/>
              <a:t>goal of somatic variant detection is to enable </a:t>
            </a:r>
            <a:r>
              <a:rPr lang="en-US" dirty="0"/>
              <a:t>p</a:t>
            </a:r>
            <a:r>
              <a:rPr lang="en-US" dirty="0" smtClean="0"/>
              <a:t>recision </a:t>
            </a:r>
            <a:r>
              <a:rPr lang="en-US" dirty="0" smtClean="0"/>
              <a:t>medicine targeting of driver mutations</a:t>
            </a:r>
            <a:endParaRPr lang="en-US" dirty="0"/>
          </a:p>
        </p:txBody>
      </p:sp>
      <p:pic>
        <p:nvPicPr>
          <p:cNvPr id="4" name="Picture 3"/>
          <p:cNvPicPr>
            <a:picLocks noChangeAspect="1"/>
          </p:cNvPicPr>
          <p:nvPr/>
        </p:nvPicPr>
        <p:blipFill>
          <a:blip r:embed="rId3"/>
          <a:stretch>
            <a:fillRect/>
          </a:stretch>
        </p:blipFill>
        <p:spPr>
          <a:xfrm>
            <a:off x="0" y="895350"/>
            <a:ext cx="5027629" cy="3657600"/>
          </a:xfrm>
          <a:prstGeom prst="rect">
            <a:avLst/>
          </a:prstGeom>
        </p:spPr>
      </p:pic>
      <p:sp>
        <p:nvSpPr>
          <p:cNvPr id="5" name="Rectangle 4"/>
          <p:cNvSpPr/>
          <p:nvPr/>
        </p:nvSpPr>
        <p:spPr>
          <a:xfrm>
            <a:off x="5257800" y="1846334"/>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2000: Human Genome Sequencing Project</a:t>
            </a:r>
            <a:endParaRPr lang="en-US" dirty="0"/>
          </a:p>
        </p:txBody>
      </p:sp>
      <p:sp>
        <p:nvSpPr>
          <p:cNvPr id="6" name="Rectangle 5"/>
          <p:cNvSpPr/>
          <p:nvPr/>
        </p:nvSpPr>
        <p:spPr>
          <a:xfrm>
            <a:off x="5257800" y="4267200"/>
            <a:ext cx="3505200" cy="609600"/>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2017: FDA Approval of </a:t>
            </a:r>
            <a:r>
              <a:rPr lang="en-US" dirty="0" err="1" smtClean="0"/>
              <a:t>Keytruda</a:t>
            </a:r>
            <a:r>
              <a:rPr lang="en-US" dirty="0" smtClean="0"/>
              <a:t> for MSI tumors</a:t>
            </a:r>
            <a:endParaRPr lang="en-US" dirty="0"/>
          </a:p>
        </p:txBody>
      </p:sp>
      <p:sp>
        <p:nvSpPr>
          <p:cNvPr id="7" name="Rectangle 6"/>
          <p:cNvSpPr/>
          <p:nvPr/>
        </p:nvSpPr>
        <p:spPr>
          <a:xfrm>
            <a:off x="5257800" y="1053810"/>
            <a:ext cx="3505200" cy="65289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1980s: Development of Targeted Therapies</a:t>
            </a:r>
            <a:endParaRPr lang="en-US" dirty="0"/>
          </a:p>
        </p:txBody>
      </p:sp>
      <p:sp>
        <p:nvSpPr>
          <p:cNvPr id="8" name="Rectangle 7"/>
          <p:cNvSpPr/>
          <p:nvPr/>
        </p:nvSpPr>
        <p:spPr>
          <a:xfrm>
            <a:off x="5257800" y="3369036"/>
            <a:ext cx="3505200" cy="75853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2014: FDA Approval for BRCA Testing</a:t>
            </a:r>
            <a:endParaRPr lang="en-US" dirty="0"/>
          </a:p>
        </p:txBody>
      </p:sp>
      <p:sp>
        <p:nvSpPr>
          <p:cNvPr id="3" name="TextBox 2"/>
          <p:cNvSpPr txBox="1"/>
          <p:nvPr/>
        </p:nvSpPr>
        <p:spPr>
          <a:xfrm>
            <a:off x="2052000" y="4996934"/>
            <a:ext cx="5755105" cy="1815882"/>
          </a:xfrm>
          <a:prstGeom prst="rect">
            <a:avLst/>
          </a:prstGeom>
          <a:noFill/>
        </p:spPr>
        <p:txBody>
          <a:bodyPr wrap="square" rtlCol="0">
            <a:spAutoFit/>
          </a:bodyPr>
          <a:lstStyle/>
          <a:p>
            <a:r>
              <a:rPr lang="en-US" sz="1400" dirty="0" smtClean="0"/>
              <a:t>BRAF -&gt; V600E -&gt; Melanoma -&gt; Predictive -&gt; </a:t>
            </a:r>
            <a:r>
              <a:rPr lang="en-US" sz="1400" dirty="0" err="1" smtClean="0"/>
              <a:t>Vemurafenib</a:t>
            </a:r>
            <a:endParaRPr lang="en-US" sz="1400" dirty="0" smtClean="0"/>
          </a:p>
          <a:p>
            <a:r>
              <a:rPr lang="en-US" sz="1400" dirty="0" smtClean="0"/>
              <a:t>ERBB2 -&gt; Amplification -&gt; Breast -&gt; Predictive -&gt; </a:t>
            </a:r>
            <a:r>
              <a:rPr lang="en-US" sz="1400" dirty="0" err="1" smtClean="0"/>
              <a:t>Traztuzumab</a:t>
            </a:r>
            <a:endParaRPr lang="en-US" sz="1400" dirty="0" smtClean="0"/>
          </a:p>
          <a:p>
            <a:r>
              <a:rPr lang="en-US" sz="1400" dirty="0" smtClean="0"/>
              <a:t>EGFR -&gt; L858R -&gt; Lung -&gt; Predictive -&gt; </a:t>
            </a:r>
            <a:r>
              <a:rPr lang="en-US" sz="1400" dirty="0" err="1" smtClean="0"/>
              <a:t>Erlotinib</a:t>
            </a:r>
            <a:endParaRPr lang="en-US" sz="1400" dirty="0" smtClean="0"/>
          </a:p>
          <a:p>
            <a:r>
              <a:rPr lang="en-US" sz="1400" dirty="0" smtClean="0"/>
              <a:t>ALK -&gt; Fusions -&gt; Lung  -&gt; Predictive -&gt; </a:t>
            </a:r>
            <a:r>
              <a:rPr lang="en-US" sz="1400" dirty="0" err="1" smtClean="0"/>
              <a:t>Crizotinib</a:t>
            </a:r>
            <a:endParaRPr lang="en-US" sz="1400" dirty="0" smtClean="0"/>
          </a:p>
          <a:p>
            <a:r>
              <a:rPr lang="en-US" sz="1400" dirty="0" smtClean="0"/>
              <a:t>EWSR1-FLI1 -&gt; Fusions -&gt; Ewing Sarcoma -&gt; Diagnostic</a:t>
            </a:r>
          </a:p>
          <a:p>
            <a:r>
              <a:rPr lang="en-US" sz="1400" dirty="0" smtClean="0"/>
              <a:t>DNAJB1-PRKACA -&gt; Fusions -&gt; </a:t>
            </a:r>
            <a:r>
              <a:rPr lang="en-US" sz="1400" dirty="0" err="1" smtClean="0"/>
              <a:t>flHCC</a:t>
            </a:r>
            <a:r>
              <a:rPr lang="en-US" sz="1400" dirty="0" smtClean="0"/>
              <a:t> -&gt; Diagnostic</a:t>
            </a:r>
          </a:p>
          <a:p>
            <a:r>
              <a:rPr lang="en-US" sz="1400" dirty="0" smtClean="0"/>
              <a:t>VHL -&gt; Loss of function mutations -&gt; Kidney -&gt; Predisposing</a:t>
            </a:r>
          </a:p>
          <a:p>
            <a:r>
              <a:rPr lang="mr-IN" sz="1400" dirty="0" smtClean="0"/>
              <a:t>…</a:t>
            </a:r>
            <a:r>
              <a:rPr lang="en-US" sz="1400" dirty="0" smtClean="0"/>
              <a:t> an increasingly long tail of rare but clinically relevant variants</a:t>
            </a:r>
            <a:endParaRPr lang="en-US" sz="1400" dirty="0"/>
          </a:p>
        </p:txBody>
      </p:sp>
      <p:sp>
        <p:nvSpPr>
          <p:cNvPr id="9" name="Rectangle 8"/>
          <p:cNvSpPr/>
          <p:nvPr/>
        </p:nvSpPr>
        <p:spPr>
          <a:xfrm>
            <a:off x="5257800" y="2607685"/>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2001: FDA Approval for </a:t>
            </a:r>
            <a:r>
              <a:rPr lang="en-US" dirty="0" err="1" smtClean="0"/>
              <a:t>Imatinib</a:t>
            </a:r>
            <a:r>
              <a:rPr lang="en-US" dirty="0" smtClean="0"/>
              <a:t> in BCR-ABL1 CML</a:t>
            </a:r>
            <a:endParaRPr lang="en-US" dirty="0"/>
          </a:p>
        </p:txBody>
      </p:sp>
      <p:sp>
        <p:nvSpPr>
          <p:cNvPr id="12" name="TextBox 11"/>
          <p:cNvSpPr txBox="1"/>
          <p:nvPr/>
        </p:nvSpPr>
        <p:spPr>
          <a:xfrm>
            <a:off x="0" y="6582260"/>
            <a:ext cx="2070100" cy="276999"/>
          </a:xfrm>
          <a:prstGeom prst="rect">
            <a:avLst/>
          </a:prstGeom>
          <a:noFill/>
        </p:spPr>
        <p:txBody>
          <a:bodyPr wrap="square" rtlCol="0">
            <a:spAutoFit/>
          </a:bodyPr>
          <a:lstStyle/>
          <a:p>
            <a:r>
              <a:rPr lang="en-US" sz="1200" dirty="0" smtClean="0"/>
              <a:t>Erica </a:t>
            </a:r>
            <a:r>
              <a:rPr lang="en-US" sz="1200" dirty="0" err="1" smtClean="0"/>
              <a:t>Barnell</a:t>
            </a:r>
            <a:endParaRPr lang="en-US" sz="1200" dirty="0"/>
          </a:p>
        </p:txBody>
      </p:sp>
    </p:spTree>
    <p:extLst>
      <p:ext uri="{BB962C8B-B14F-4D97-AF65-F5344CB8AC3E}">
        <p14:creationId xmlns:p14="http://schemas.microsoft.com/office/powerpoint/2010/main" val="38438208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smtClean="0"/>
              <a:t>Dominant clone vs. sub-clonal (and driver vs. passenger)</a:t>
            </a:r>
            <a:endParaRPr lang="en-US" dirty="0"/>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smtClean="0"/>
              <a:t>Read coverage (X)</a:t>
            </a:r>
            <a:endParaRPr lang="en-US" dirty="0"/>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smtClean="0"/>
              <a:t>Proportion</a:t>
            </a:r>
            <a:endParaRPr lang="en-US" dirty="0"/>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smtClean="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smtClean="0"/>
              <a:t>NF1</a:t>
            </a:r>
            <a:endParaRPr lang="en-US" dirty="0"/>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Tree>
    <p:extLst>
      <p:ext uri="{BB962C8B-B14F-4D97-AF65-F5344CB8AC3E}">
        <p14:creationId xmlns:p14="http://schemas.microsoft.com/office/powerpoint/2010/main" val="11475173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smtClean="0"/>
              <a:t>Profiling over time </a:t>
            </a:r>
            <a:r>
              <a:rPr lang="en-US" dirty="0" smtClean="0"/>
              <a:t>can expose complex clonal evolution</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8040706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226785" y="110803"/>
            <a:ext cx="8636100" cy="571200"/>
          </a:xfrm>
          <a:prstGeom prst="rect">
            <a:avLst/>
          </a:prstGeom>
          <a:noFill/>
          <a:ln>
            <a:noFill/>
          </a:ln>
        </p:spPr>
        <p:txBody>
          <a:bodyPr lIns="91425" tIns="45700" rIns="91425" bIns="45700" anchor="ctr" anchorCtr="0">
            <a:noAutofit/>
          </a:bodyPr>
          <a:lstStyle/>
          <a:p>
            <a:pPr lvl="0">
              <a:spcBef>
                <a:spcPts val="0"/>
              </a:spcBef>
              <a:buClr>
                <a:srgbClr val="3E3E31"/>
              </a:buClr>
              <a:buSzPct val="25000"/>
            </a:pPr>
            <a:r>
              <a:rPr lang="en-US" dirty="0" smtClean="0">
                <a:solidFill>
                  <a:srgbClr val="3E3E31"/>
                </a:solidFill>
                <a:ea typeface="Trebuchet MS"/>
                <a:sym typeface="Trebuchet MS"/>
              </a:rPr>
              <a:t>Dramatic shifts can be observed</a:t>
            </a:r>
            <a:endParaRPr lang="en" sz="2800" b="1" i="0" u="none" strike="noStrike" cap="none" baseline="0" dirty="0">
              <a:solidFill>
                <a:srgbClr val="3E3E31"/>
              </a:solidFill>
              <a:latin typeface="Trebuchet MS"/>
              <a:ea typeface="Trebuchet MS"/>
              <a:cs typeface="Trebuchet MS"/>
              <a:sym typeface="Trebuchet MS"/>
            </a:endParaRPr>
          </a:p>
        </p:txBody>
      </p:sp>
      <p:sp>
        <p:nvSpPr>
          <p:cNvPr id="438" name="Shape 438"/>
          <p:cNvSpPr txBox="1"/>
          <p:nvPr/>
        </p:nvSpPr>
        <p:spPr>
          <a:xfrm>
            <a:off x="1505823" y="2752308"/>
            <a:ext cx="659099" cy="246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000" b="0" i="0" u="none" strike="noStrike" cap="none" baseline="0">
                <a:solidFill>
                  <a:schemeClr val="lt1"/>
                </a:solidFill>
                <a:latin typeface="Trebuchet MS"/>
                <a:ea typeface="Trebuchet MS"/>
                <a:cs typeface="Trebuchet MS"/>
                <a:sym typeface="Trebuchet MS"/>
              </a:rPr>
              <a:t>DNMT3A</a:t>
            </a:r>
          </a:p>
        </p:txBody>
      </p:sp>
      <p:sp>
        <p:nvSpPr>
          <p:cNvPr id="439" name="Shape 439"/>
          <p:cNvSpPr txBox="1"/>
          <p:nvPr/>
        </p:nvSpPr>
        <p:spPr>
          <a:xfrm>
            <a:off x="4136489" y="2875417"/>
            <a:ext cx="778200" cy="246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000" b="0" i="0" u="none" strike="noStrike" cap="none" baseline="0">
                <a:solidFill>
                  <a:srgbClr val="FFFFFF"/>
                </a:solidFill>
                <a:latin typeface="Trebuchet MS"/>
                <a:ea typeface="Trebuchet MS"/>
                <a:cs typeface="Trebuchet MS"/>
                <a:sym typeface="Trebuchet MS"/>
              </a:rPr>
              <a:t>FLT3/IDH1</a:t>
            </a:r>
          </a:p>
        </p:txBody>
      </p:sp>
      <p:sp>
        <p:nvSpPr>
          <p:cNvPr id="440" name="Shape 440"/>
          <p:cNvSpPr txBox="1"/>
          <p:nvPr/>
        </p:nvSpPr>
        <p:spPr>
          <a:xfrm>
            <a:off x="4196964" y="2542372"/>
            <a:ext cx="548399" cy="246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000" b="0" i="0" u="none" strike="noStrike" cap="none" baseline="0">
                <a:solidFill>
                  <a:srgbClr val="FFFFFF"/>
                </a:solidFill>
                <a:latin typeface="Trebuchet MS"/>
                <a:ea typeface="Trebuchet MS"/>
                <a:cs typeface="Trebuchet MS"/>
                <a:sym typeface="Trebuchet MS"/>
              </a:rPr>
              <a:t>FOXP1</a:t>
            </a:r>
          </a:p>
        </p:txBody>
      </p:sp>
      <p:sp>
        <p:nvSpPr>
          <p:cNvPr id="441" name="Shape 441"/>
          <p:cNvSpPr txBox="1"/>
          <p:nvPr/>
        </p:nvSpPr>
        <p:spPr>
          <a:xfrm>
            <a:off x="4866387" y="2716023"/>
            <a:ext cx="450299" cy="246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000" b="0" i="0" u="none" strike="noStrike" cap="none" baseline="0">
                <a:solidFill>
                  <a:srgbClr val="FFFFFF"/>
                </a:solidFill>
                <a:latin typeface="Trebuchet MS"/>
                <a:ea typeface="Trebuchet MS"/>
                <a:cs typeface="Trebuchet MS"/>
                <a:sym typeface="Trebuchet MS"/>
              </a:rPr>
              <a:t>IDH2</a:t>
            </a:r>
          </a:p>
        </p:txBody>
      </p:sp>
      <p:sp>
        <p:nvSpPr>
          <p:cNvPr id="442" name="Shape 442"/>
          <p:cNvSpPr txBox="1"/>
          <p:nvPr/>
        </p:nvSpPr>
        <p:spPr>
          <a:xfrm>
            <a:off x="5491248" y="2716023"/>
            <a:ext cx="817199" cy="246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000" b="0" i="0" u="none" strike="noStrike" cap="none" baseline="0">
                <a:solidFill>
                  <a:srgbClr val="FFFFFF"/>
                </a:solidFill>
                <a:latin typeface="Trebuchet MS"/>
                <a:ea typeface="Trebuchet MS"/>
                <a:cs typeface="Trebuchet MS"/>
                <a:sym typeface="Trebuchet MS"/>
              </a:rPr>
              <a:t>TP53/KRT1</a:t>
            </a:r>
          </a:p>
        </p:txBody>
      </p:sp>
      <p:pic>
        <p:nvPicPr>
          <p:cNvPr id="2" name="Picture 1" descr="Figure3_evolutionModels.png"/>
          <p:cNvPicPr>
            <a:picLocks noChangeAspect="1"/>
          </p:cNvPicPr>
          <p:nvPr/>
        </p:nvPicPr>
        <p:blipFill rotWithShape="1">
          <a:blip r:embed="rId3">
            <a:extLst>
              <a:ext uri="{28A0092B-C50C-407E-A947-70E740481C1C}">
                <a14:useLocalDpi xmlns:a14="http://schemas.microsoft.com/office/drawing/2010/main" val="0"/>
              </a:ext>
            </a:extLst>
          </a:blip>
          <a:srcRect l="4008" t="45521" r="4578" b="12483"/>
          <a:stretch/>
        </p:blipFill>
        <p:spPr>
          <a:xfrm>
            <a:off x="597831" y="1088038"/>
            <a:ext cx="7936099" cy="4791144"/>
          </a:xfrm>
          <a:prstGeom prst="rect">
            <a:avLst/>
          </a:prstGeom>
        </p:spPr>
      </p:pic>
    </p:spTree>
    <p:extLst>
      <p:ext uri="{BB962C8B-B14F-4D97-AF65-F5344CB8AC3E}">
        <p14:creationId xmlns:p14="http://schemas.microsoft.com/office/powerpoint/2010/main" val="20839676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Most variant results are now represented in VCF format. Calling variants is complex</a:t>
            </a:r>
            <a:r>
              <a:rPr lang="en-US" dirty="0" smtClean="0"/>
              <a:t> but interpreting is harder</a:t>
            </a:r>
            <a:endParaRPr lang="en-US" dirty="0"/>
          </a:p>
        </p:txBody>
      </p:sp>
      <p:pic>
        <p:nvPicPr>
          <p:cNvPr id="4" name="Content Placeholder 3" descr="vcf-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54" r="26033" b="-1889"/>
          <a:stretch/>
        </p:blipFill>
        <p:spPr>
          <a:xfrm>
            <a:off x="304802" y="1524000"/>
            <a:ext cx="8642461" cy="3733800"/>
          </a:xfrm>
        </p:spPr>
      </p:pic>
      <p:sp>
        <p:nvSpPr>
          <p:cNvPr id="5" name="TextBox 4"/>
          <p:cNvSpPr txBox="1"/>
          <p:nvPr/>
        </p:nvSpPr>
        <p:spPr>
          <a:xfrm>
            <a:off x="327891" y="5544235"/>
            <a:ext cx="5852884" cy="369332"/>
          </a:xfrm>
          <a:prstGeom prst="rect">
            <a:avLst/>
          </a:prstGeom>
          <a:noFill/>
        </p:spPr>
        <p:txBody>
          <a:bodyPr wrap="none" rtlCol="0">
            <a:spAutoFit/>
          </a:bodyPr>
          <a:lstStyle/>
          <a:p>
            <a:r>
              <a:rPr lang="en-US" dirty="0" smtClean="0"/>
              <a:t>Details of the VCF file format: </a:t>
            </a:r>
            <a:r>
              <a:rPr lang="en-US" dirty="0" smtClean="0">
                <a:hlinkClick r:id="rId3"/>
              </a:rPr>
              <a:t>hts</a:t>
            </a:r>
            <a:r>
              <a:rPr lang="en-US" dirty="0">
                <a:hlinkClick r:id="rId3"/>
              </a:rPr>
              <a:t>-specs</a:t>
            </a:r>
            <a:r>
              <a:rPr lang="en-US" dirty="0"/>
              <a:t>, </a:t>
            </a:r>
            <a:r>
              <a:rPr lang="en-US" dirty="0" smtClean="0">
                <a:hlinkClick r:id="rId4"/>
              </a:rPr>
              <a:t>VCF-v4.2</a:t>
            </a:r>
            <a:r>
              <a:rPr lang="en-US" dirty="0">
                <a:hlinkClick r:id="rId4"/>
              </a:rPr>
              <a:t>.pdf</a:t>
            </a:r>
            <a:r>
              <a:rPr lang="en-US" dirty="0"/>
              <a:t> </a:t>
            </a:r>
            <a:endParaRPr lang="en-US" dirty="0" smtClean="0"/>
          </a:p>
        </p:txBody>
      </p:sp>
    </p:spTree>
    <p:extLst>
      <p:ext uri="{BB962C8B-B14F-4D97-AF65-F5344CB8AC3E}">
        <p14:creationId xmlns:p14="http://schemas.microsoft.com/office/powerpoint/2010/main" val="14363762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05: Somatic</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Key concepts</a:t>
            </a:r>
            <a:r>
              <a:rPr lang="en-US" dirty="0"/>
              <a:t>: Somatic variation, variant types (SNVs, small </a:t>
            </a:r>
            <a:r>
              <a:rPr lang="en-US" dirty="0" err="1"/>
              <a:t>indels</a:t>
            </a:r>
            <a:r>
              <a:rPr lang="en-US" dirty="0"/>
              <a:t>, CNVs, SVs, LOH), VCFs, variant allele fraction (VAF), purity estimation and tumor </a:t>
            </a:r>
            <a:r>
              <a:rPr lang="en-US" dirty="0" smtClean="0"/>
              <a:t>clonality</a:t>
            </a:r>
          </a:p>
          <a:p>
            <a:endParaRPr lang="en-US" dirty="0" smtClean="0"/>
          </a:p>
          <a:p>
            <a:r>
              <a:rPr lang="en-US" dirty="0"/>
              <a:t>Compare and contrast the merits of exome and WGS data for variant calling</a:t>
            </a:r>
          </a:p>
          <a:p>
            <a:r>
              <a:rPr lang="en-US" dirty="0"/>
              <a:t>Compare germline and somatic variant calling strategies</a:t>
            </a:r>
          </a:p>
          <a:p>
            <a:r>
              <a:rPr lang="en-US" dirty="0"/>
              <a:t>Consider the features of major variant types detected in NGS data</a:t>
            </a:r>
          </a:p>
          <a:p>
            <a:r>
              <a:rPr lang="en-US" dirty="0"/>
              <a:t>Perform somatic variant calling of various types using tools specific to each type</a:t>
            </a:r>
          </a:p>
          <a:p>
            <a:r>
              <a:rPr lang="en-US" dirty="0"/>
              <a:t>Understand the basic features of the VCF format</a:t>
            </a:r>
          </a:p>
          <a:p>
            <a:r>
              <a:rPr lang="en-US" dirty="0"/>
              <a:t>Merge multiple VCFs into a single combined VCF</a:t>
            </a:r>
          </a:p>
          <a:p>
            <a:r>
              <a:rPr lang="en-US" dirty="0"/>
              <a:t>Perform variant filtering to identify a high quality set of variants</a:t>
            </a:r>
          </a:p>
          <a:p>
            <a:r>
              <a:rPr lang="en-US" dirty="0"/>
              <a:t>Annotate variants with respect to transcript annotations, population frequency, predicted function, etc.</a:t>
            </a:r>
          </a:p>
          <a:p>
            <a:r>
              <a:rPr lang="en-US" dirty="0"/>
              <a:t>Manually review variants of each type to better understand how variant callers use read alignment data to identify variants</a:t>
            </a:r>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and transcriptome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21250875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rPr>
              <a:t>Tumors </a:t>
            </a:r>
            <a:r>
              <a:rPr lang="en-US" dirty="0">
                <a:solidFill>
                  <a:schemeClr val="tx1"/>
                </a:solidFill>
              </a:rPr>
              <a:t>are </a:t>
            </a:r>
            <a:r>
              <a:rPr lang="en-US" dirty="0" smtClean="0">
                <a:solidFill>
                  <a:schemeClr val="tx1"/>
                </a:solidFill>
              </a:rPr>
              <a:t>often impure, heterogeneous, and </a:t>
            </a:r>
            <a:r>
              <a:rPr lang="en-US" dirty="0">
                <a:solidFill>
                  <a:schemeClr val="tx1"/>
                </a:solidFill>
              </a:rPr>
              <a:t>aneuploid</a:t>
            </a:r>
            <a:endParaRPr lang="en-US" dirty="0"/>
          </a:p>
        </p:txBody>
      </p:sp>
      <p:pic>
        <p:nvPicPr>
          <p:cNvPr id="4" name="Shape 91"/>
          <p:cNvPicPr preferRelativeResize="0"/>
          <p:nvPr/>
        </p:nvPicPr>
        <p:blipFill>
          <a:blip r:embed="rId3">
            <a:alphaModFix/>
          </a:blip>
          <a:stretch>
            <a:fillRect/>
          </a:stretch>
        </p:blipFill>
        <p:spPr>
          <a:xfrm>
            <a:off x="730436" y="995355"/>
            <a:ext cx="2803766" cy="2063396"/>
          </a:xfrm>
          <a:prstGeom prst="rect">
            <a:avLst/>
          </a:prstGeom>
          <a:noFill/>
          <a:ln>
            <a:noFill/>
          </a:ln>
        </p:spPr>
      </p:pic>
      <p:pic>
        <p:nvPicPr>
          <p:cNvPr id="5" name="Shape 98"/>
          <p:cNvPicPr preferRelativeResize="0"/>
          <p:nvPr/>
        </p:nvPicPr>
        <p:blipFill>
          <a:blip r:embed="rId4">
            <a:alphaModFix/>
          </a:blip>
          <a:stretch>
            <a:fillRect/>
          </a:stretch>
        </p:blipFill>
        <p:spPr>
          <a:xfrm>
            <a:off x="1328471" y="3821351"/>
            <a:ext cx="6219148" cy="2631655"/>
          </a:xfrm>
          <a:prstGeom prst="rect">
            <a:avLst/>
          </a:prstGeom>
          <a:noFill/>
          <a:ln>
            <a:noFill/>
          </a:ln>
        </p:spPr>
      </p:pic>
      <p:pic>
        <p:nvPicPr>
          <p:cNvPr id="6" name="Shape 106"/>
          <p:cNvPicPr preferRelativeResize="0"/>
          <p:nvPr/>
        </p:nvPicPr>
        <p:blipFill rotWithShape="1">
          <a:blip r:embed="rId5">
            <a:alphaModFix/>
          </a:blip>
          <a:srcRect l="61275" t="10977" b="21672"/>
          <a:stretch/>
        </p:blipFill>
        <p:spPr>
          <a:xfrm>
            <a:off x="5187491" y="995355"/>
            <a:ext cx="2790016" cy="2063396"/>
          </a:xfrm>
          <a:prstGeom prst="rect">
            <a:avLst/>
          </a:prstGeom>
          <a:noFill/>
          <a:ln>
            <a:noFill/>
          </a:ln>
        </p:spPr>
      </p:pic>
      <p:sp>
        <p:nvSpPr>
          <p:cNvPr id="7" name="TextBox 6"/>
          <p:cNvSpPr txBox="1"/>
          <p:nvPr/>
        </p:nvSpPr>
        <p:spPr>
          <a:xfrm>
            <a:off x="4896886" y="3061756"/>
            <a:ext cx="3441435" cy="646331"/>
          </a:xfrm>
          <a:prstGeom prst="rect">
            <a:avLst/>
          </a:prstGeom>
          <a:noFill/>
        </p:spPr>
        <p:txBody>
          <a:bodyPr wrap="square" rtlCol="0">
            <a:spAutoFit/>
          </a:bodyPr>
          <a:lstStyle/>
          <a:p>
            <a:r>
              <a:rPr lang="en-US" dirty="0" smtClean="0"/>
              <a:t>Tumors are often genetically diverse collections of cells</a:t>
            </a:r>
            <a:endParaRPr lang="en-US" dirty="0"/>
          </a:p>
        </p:txBody>
      </p:sp>
      <p:sp>
        <p:nvSpPr>
          <p:cNvPr id="8" name="TextBox 7"/>
          <p:cNvSpPr txBox="1"/>
          <p:nvPr/>
        </p:nvSpPr>
        <p:spPr>
          <a:xfrm>
            <a:off x="730436" y="3061756"/>
            <a:ext cx="3441435" cy="646331"/>
          </a:xfrm>
          <a:prstGeom prst="rect">
            <a:avLst/>
          </a:prstGeom>
          <a:noFill/>
        </p:spPr>
        <p:txBody>
          <a:bodyPr wrap="square" rtlCol="0">
            <a:spAutoFit/>
          </a:bodyPr>
          <a:lstStyle/>
          <a:p>
            <a:r>
              <a:rPr lang="en-US" dirty="0" smtClean="0"/>
              <a:t>Tumors are often impure </a:t>
            </a:r>
          </a:p>
          <a:p>
            <a:r>
              <a:rPr lang="en-US" dirty="0" smtClean="0"/>
              <a:t>(contain normal cells)</a:t>
            </a:r>
            <a:endParaRPr lang="en-US" dirty="0"/>
          </a:p>
        </p:txBody>
      </p:sp>
      <p:sp>
        <p:nvSpPr>
          <p:cNvPr id="9" name="TextBox 8"/>
          <p:cNvSpPr txBox="1"/>
          <p:nvPr/>
        </p:nvSpPr>
        <p:spPr>
          <a:xfrm>
            <a:off x="2693760" y="6453006"/>
            <a:ext cx="3441435" cy="369332"/>
          </a:xfrm>
          <a:prstGeom prst="rect">
            <a:avLst/>
          </a:prstGeom>
          <a:noFill/>
        </p:spPr>
        <p:txBody>
          <a:bodyPr wrap="square" rtlCol="0">
            <a:spAutoFit/>
          </a:bodyPr>
          <a:lstStyle/>
          <a:p>
            <a:r>
              <a:rPr lang="en-US" dirty="0" smtClean="0"/>
              <a:t>Tumors may be aneuploid</a:t>
            </a:r>
            <a:endParaRPr lang="en-US" dirty="0"/>
          </a:p>
        </p:txBody>
      </p:sp>
    </p:spTree>
    <p:extLst>
      <p:ext uri="{BB962C8B-B14F-4D97-AF65-F5344CB8AC3E}">
        <p14:creationId xmlns:p14="http://schemas.microsoft.com/office/powerpoint/2010/main" val="39562778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Somatic mutation vs. germline mutation vs. germline </a:t>
            </a:r>
            <a:r>
              <a:rPr lang="en-US" dirty="0" smtClean="0"/>
              <a:t>polymorphism</a:t>
            </a:r>
            <a:endParaRPr lang="en-US" dirty="0"/>
          </a:p>
        </p:txBody>
      </p:sp>
      <p:sp>
        <p:nvSpPr>
          <p:cNvPr id="3" name="Content Placeholder 2"/>
          <p:cNvSpPr>
            <a:spLocks noGrp="1"/>
          </p:cNvSpPr>
          <p:nvPr>
            <p:ph idx="1"/>
          </p:nvPr>
        </p:nvSpPr>
        <p:spPr>
          <a:xfrm>
            <a:off x="381000" y="1041272"/>
            <a:ext cx="8382000" cy="5359528"/>
          </a:xfrm>
        </p:spPr>
        <p:txBody>
          <a:bodyPr>
            <a:normAutofit fontScale="85000" lnSpcReduction="20000"/>
          </a:bodyPr>
          <a:lstStyle/>
          <a:p>
            <a:r>
              <a:rPr lang="en-US" dirty="0" smtClean="0"/>
              <a:t>Somatic mutations are best distinguished by adequate sequencing of a matched normal</a:t>
            </a:r>
          </a:p>
          <a:p>
            <a:pPr lvl="1"/>
            <a:r>
              <a:rPr lang="en-US" dirty="0" smtClean="0"/>
              <a:t>Affected and unaffected family members may help to determine origin of a germline mutation</a:t>
            </a:r>
          </a:p>
          <a:p>
            <a:endParaRPr lang="en-US" dirty="0" smtClean="0"/>
          </a:p>
          <a:p>
            <a:r>
              <a:rPr lang="en-US" dirty="0" smtClean="0"/>
              <a:t>Comparison of variants to variant databases can also help to classify variants as:</a:t>
            </a:r>
          </a:p>
          <a:p>
            <a:pPr lvl="1"/>
            <a:r>
              <a:rPr lang="en-US" dirty="0" smtClean="0"/>
              <a:t>Germline polymorphisms</a:t>
            </a:r>
          </a:p>
          <a:p>
            <a:pPr lvl="2"/>
            <a:r>
              <a:rPr lang="en-US" dirty="0" smtClean="0">
                <a:hlinkClick r:id="rId2"/>
              </a:rPr>
              <a:t>1000 genomes</a:t>
            </a:r>
            <a:endParaRPr lang="en-US" dirty="0" smtClean="0"/>
          </a:p>
          <a:p>
            <a:pPr lvl="2"/>
            <a:r>
              <a:rPr lang="en-US" dirty="0" smtClean="0">
                <a:hlinkClick r:id="rId3"/>
              </a:rPr>
              <a:t>Exome </a:t>
            </a:r>
            <a:r>
              <a:rPr lang="en-US" dirty="0">
                <a:hlinkClick r:id="rId3"/>
              </a:rPr>
              <a:t>sequencing project</a:t>
            </a:r>
            <a:r>
              <a:rPr lang="en-US" dirty="0"/>
              <a:t> </a:t>
            </a:r>
            <a:r>
              <a:rPr lang="en-US" dirty="0" smtClean="0"/>
              <a:t>(~6,500 individuals)</a:t>
            </a:r>
          </a:p>
          <a:p>
            <a:pPr lvl="2"/>
            <a:r>
              <a:rPr lang="en-US" dirty="0" smtClean="0">
                <a:hlinkClick r:id="rId4"/>
              </a:rPr>
              <a:t>ExAC, Exome </a:t>
            </a:r>
            <a:r>
              <a:rPr lang="en-US" dirty="0">
                <a:hlinkClick r:id="rId4"/>
              </a:rPr>
              <a:t>Aggregation </a:t>
            </a:r>
            <a:r>
              <a:rPr lang="en-US" dirty="0" smtClean="0">
                <a:hlinkClick r:id="rId4"/>
              </a:rPr>
              <a:t>Consortium</a:t>
            </a:r>
            <a:r>
              <a:rPr lang="en-US" dirty="0" smtClean="0"/>
              <a:t> (~60,000 individuals)</a:t>
            </a:r>
          </a:p>
          <a:p>
            <a:pPr lvl="2"/>
            <a:r>
              <a:rPr lang="en-US" dirty="0" err="1" smtClean="0">
                <a:hlinkClick r:id="rId5"/>
              </a:rPr>
              <a:t>gnomAD</a:t>
            </a:r>
            <a:r>
              <a:rPr lang="en-US" dirty="0">
                <a:hlinkClick r:id="rId5"/>
              </a:rPr>
              <a:t> browser</a:t>
            </a:r>
            <a:r>
              <a:rPr lang="en-US" dirty="0"/>
              <a:t> (123,136 </a:t>
            </a:r>
            <a:r>
              <a:rPr lang="en-US" dirty="0" smtClean="0"/>
              <a:t>WXS </a:t>
            </a:r>
            <a:r>
              <a:rPr lang="en-US" dirty="0"/>
              <a:t>and </a:t>
            </a:r>
            <a:r>
              <a:rPr lang="en-US" dirty="0" smtClean="0"/>
              <a:t>15,496 WGS)</a:t>
            </a:r>
          </a:p>
          <a:p>
            <a:pPr lvl="1"/>
            <a:r>
              <a:rPr lang="en-US" dirty="0" smtClean="0"/>
              <a:t>Germline mutations</a:t>
            </a:r>
          </a:p>
          <a:p>
            <a:pPr lvl="2"/>
            <a:r>
              <a:rPr lang="en-US" dirty="0" smtClean="0">
                <a:hlinkClick r:id="rId6"/>
              </a:rPr>
              <a:t>OMIM</a:t>
            </a:r>
            <a:r>
              <a:rPr lang="en-US" dirty="0" smtClean="0"/>
              <a:t>, </a:t>
            </a:r>
            <a:r>
              <a:rPr lang="en-US" dirty="0" smtClean="0">
                <a:hlinkClick r:id="rId7"/>
              </a:rPr>
              <a:t>HGMD</a:t>
            </a:r>
            <a:r>
              <a:rPr lang="en-US" dirty="0" smtClean="0"/>
              <a:t>, </a:t>
            </a:r>
            <a:r>
              <a:rPr lang="en-US" dirty="0" err="1" smtClean="0">
                <a:hlinkClick r:id="rId8"/>
              </a:rPr>
              <a:t>PharmGKB</a:t>
            </a:r>
            <a:r>
              <a:rPr lang="en-US" dirty="0" smtClean="0"/>
              <a:t>, </a:t>
            </a:r>
            <a:r>
              <a:rPr lang="en-US" dirty="0" err="1" smtClean="0">
                <a:hlinkClick r:id="rId9"/>
              </a:rPr>
              <a:t>ClinVar</a:t>
            </a:r>
            <a:endParaRPr lang="en-US" dirty="0" smtClean="0"/>
          </a:p>
          <a:p>
            <a:pPr lvl="2"/>
            <a:r>
              <a:rPr lang="en-US" dirty="0" smtClean="0">
                <a:hlinkClick r:id="rId10"/>
              </a:rPr>
              <a:t>ACMG guidelines</a:t>
            </a:r>
            <a:endParaRPr lang="en-US" dirty="0" smtClean="0"/>
          </a:p>
          <a:p>
            <a:pPr lvl="2"/>
            <a:r>
              <a:rPr lang="en-US" dirty="0" smtClean="0">
                <a:hlinkClick r:id="rId11"/>
              </a:rPr>
              <a:t>Gemini</a:t>
            </a:r>
            <a:endParaRPr lang="en-US" dirty="0" smtClean="0"/>
          </a:p>
          <a:p>
            <a:pPr lvl="1"/>
            <a:r>
              <a:rPr lang="en-US" dirty="0" smtClean="0"/>
              <a:t>Somatic mutations</a:t>
            </a:r>
          </a:p>
          <a:p>
            <a:pPr lvl="2"/>
            <a:r>
              <a:rPr lang="en-US" dirty="0" smtClean="0"/>
              <a:t>By inference if the mutation is not a common polymorphism (often a weak inference</a:t>
            </a:r>
            <a:r>
              <a:rPr lang="en-US" dirty="0"/>
              <a:t>) or is a classic </a:t>
            </a:r>
            <a:r>
              <a:rPr lang="en-US" dirty="0" smtClean="0"/>
              <a:t>hotspot mutation</a:t>
            </a:r>
          </a:p>
        </p:txBody>
      </p:sp>
    </p:spTree>
    <p:extLst>
      <p:ext uri="{BB962C8B-B14F-4D97-AF65-F5344CB8AC3E}">
        <p14:creationId xmlns:p14="http://schemas.microsoft.com/office/powerpoint/2010/main" val="34322683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Single nucleotide variants (SNVs) </a:t>
            </a:r>
            <a:r>
              <a:rPr lang="en-US" sz="2000" dirty="0" smtClean="0"/>
              <a:t>appear </a:t>
            </a:r>
            <a:r>
              <a:rPr lang="en-US" sz="2000" dirty="0" smtClean="0"/>
              <a:t>as </a:t>
            </a:r>
            <a:r>
              <a:rPr lang="en-US" sz="2000" dirty="0" smtClean="0"/>
              <a:t>single base </a:t>
            </a:r>
            <a:r>
              <a:rPr lang="en-US" sz="2000" dirty="0" smtClean="0"/>
              <a:t>alignment discrepancies from reference genome</a:t>
            </a:r>
            <a:endParaRPr lang="en-US" sz="2000" dirty="0"/>
          </a:p>
        </p:txBody>
      </p:sp>
      <p:pic>
        <p:nvPicPr>
          <p:cNvPr id="5" name="Content Placeholder 4" descr="Screen Shot 2013-11-04 at 7.10.3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02" r="-145"/>
          <a:stretch/>
        </p:blipFill>
        <p:spPr>
          <a:xfrm>
            <a:off x="711201" y="1052220"/>
            <a:ext cx="7535581" cy="5153085"/>
          </a:xfrm>
        </p:spPr>
      </p:pic>
      <p:cxnSp>
        <p:nvCxnSpPr>
          <p:cNvPr id="22" name="Straight Arrow Connector 21"/>
          <p:cNvCxnSpPr/>
          <p:nvPr/>
        </p:nvCxnSpPr>
        <p:spPr>
          <a:xfrm flipH="1">
            <a:off x="5272486" y="3103290"/>
            <a:ext cx="2974297" cy="8072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3986114" y="5878177"/>
            <a:ext cx="498341" cy="5870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5310585" y="5694429"/>
            <a:ext cx="731750" cy="5867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7934279" y="4064415"/>
            <a:ext cx="554607" cy="2893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082108" y="3811221"/>
            <a:ext cx="949899" cy="276999"/>
          </a:xfrm>
          <a:prstGeom prst="rect">
            <a:avLst/>
          </a:prstGeom>
          <a:noFill/>
        </p:spPr>
        <p:txBody>
          <a:bodyPr wrap="none" rtlCol="0">
            <a:spAutoFit/>
          </a:bodyPr>
          <a:lstStyle/>
          <a:p>
            <a:r>
              <a:rPr lang="en-US" sz="1200" dirty="0" smtClean="0"/>
              <a:t>Single read</a:t>
            </a:r>
            <a:endParaRPr lang="en-US" sz="1200" dirty="0"/>
          </a:p>
        </p:txBody>
      </p:sp>
      <p:sp>
        <p:nvSpPr>
          <p:cNvPr id="41" name="TextBox 40"/>
          <p:cNvSpPr txBox="1"/>
          <p:nvPr/>
        </p:nvSpPr>
        <p:spPr>
          <a:xfrm>
            <a:off x="5567385" y="6281166"/>
            <a:ext cx="1571238" cy="276999"/>
          </a:xfrm>
          <a:prstGeom prst="rect">
            <a:avLst/>
          </a:prstGeom>
          <a:noFill/>
        </p:spPr>
        <p:txBody>
          <a:bodyPr wrap="none" rtlCol="0">
            <a:spAutoFit/>
          </a:bodyPr>
          <a:lstStyle/>
          <a:p>
            <a:r>
              <a:rPr lang="en-US" sz="1200" dirty="0" smtClean="0"/>
              <a:t>Reference sequence</a:t>
            </a:r>
            <a:endParaRPr lang="en-US" sz="1200" dirty="0"/>
          </a:p>
        </p:txBody>
      </p:sp>
      <p:sp>
        <p:nvSpPr>
          <p:cNvPr id="43" name="TextBox 42"/>
          <p:cNvSpPr txBox="1"/>
          <p:nvPr/>
        </p:nvSpPr>
        <p:spPr>
          <a:xfrm>
            <a:off x="3305386" y="6424713"/>
            <a:ext cx="946744" cy="276999"/>
          </a:xfrm>
          <a:prstGeom prst="rect">
            <a:avLst/>
          </a:prstGeom>
          <a:noFill/>
        </p:spPr>
        <p:txBody>
          <a:bodyPr wrap="none" rtlCol="0">
            <a:spAutoFit/>
          </a:bodyPr>
          <a:lstStyle/>
          <a:p>
            <a:r>
              <a:rPr lang="en-US" sz="1200" dirty="0" smtClean="0"/>
              <a:t>Amino acid</a:t>
            </a:r>
            <a:endParaRPr lang="en-US" sz="1200" dirty="0"/>
          </a:p>
        </p:txBody>
      </p:sp>
      <p:sp>
        <p:nvSpPr>
          <p:cNvPr id="58" name="TextBox 57"/>
          <p:cNvSpPr txBox="1"/>
          <p:nvPr/>
        </p:nvSpPr>
        <p:spPr>
          <a:xfrm>
            <a:off x="7626331" y="2685333"/>
            <a:ext cx="1573937" cy="461665"/>
          </a:xfrm>
          <a:prstGeom prst="rect">
            <a:avLst/>
          </a:prstGeom>
          <a:noFill/>
        </p:spPr>
        <p:txBody>
          <a:bodyPr wrap="square" rtlCol="0">
            <a:spAutoFit/>
          </a:bodyPr>
          <a:lstStyle/>
          <a:p>
            <a:pPr algn="ctr"/>
            <a:r>
              <a:rPr lang="en-US" sz="1200" dirty="0" smtClean="0"/>
              <a:t>Variant allele frequency</a:t>
            </a:r>
            <a:endParaRPr lang="en-US" sz="1200" dirty="0"/>
          </a:p>
        </p:txBody>
      </p:sp>
      <p:cxnSp>
        <p:nvCxnSpPr>
          <p:cNvPr id="59" name="Straight Arrow Connector 58"/>
          <p:cNvCxnSpPr/>
          <p:nvPr/>
        </p:nvCxnSpPr>
        <p:spPr>
          <a:xfrm flipH="1" flipV="1">
            <a:off x="5310587" y="4967992"/>
            <a:ext cx="2773351" cy="1443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970688" y="4778322"/>
            <a:ext cx="997405" cy="646331"/>
          </a:xfrm>
          <a:prstGeom prst="rect">
            <a:avLst/>
          </a:prstGeom>
          <a:noFill/>
        </p:spPr>
        <p:txBody>
          <a:bodyPr wrap="square" rtlCol="0">
            <a:spAutoFit/>
          </a:bodyPr>
          <a:lstStyle/>
          <a:p>
            <a:pPr algn="ctr"/>
            <a:r>
              <a:rPr lang="en-US" sz="1200" dirty="0" smtClean="0"/>
              <a:t>Variant supporting read</a:t>
            </a:r>
            <a:endParaRPr lang="en-US" sz="1200" dirty="0"/>
          </a:p>
        </p:txBody>
      </p:sp>
      <p:sp>
        <p:nvSpPr>
          <p:cNvPr id="17" name="TextBox 16"/>
          <p:cNvSpPr txBox="1"/>
          <p:nvPr/>
        </p:nvSpPr>
        <p:spPr>
          <a:xfrm>
            <a:off x="900619" y="28331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18" name="TextBox 17"/>
          <p:cNvSpPr txBox="1"/>
          <p:nvPr/>
        </p:nvSpPr>
        <p:spPr>
          <a:xfrm>
            <a:off x="900619" y="45730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spTree>
    <p:extLst>
      <p:ext uri="{BB962C8B-B14F-4D97-AF65-F5344CB8AC3E}">
        <p14:creationId xmlns:p14="http://schemas.microsoft.com/office/powerpoint/2010/main" val="12124081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PTEN Indel.png"/>
          <p:cNvPicPr>
            <a:picLocks noGrp="1" noChangeAspect="1"/>
          </p:cNvPicPr>
          <p:nvPr>
            <p:ph idx="1"/>
          </p:nvPr>
        </p:nvPicPr>
        <p:blipFill>
          <a:blip r:embed="rId3">
            <a:extLst>
              <a:ext uri="{28A0092B-C50C-407E-A947-70E740481C1C}">
                <a14:useLocalDpi xmlns:a14="http://schemas.microsoft.com/office/drawing/2010/main" val="0"/>
              </a:ext>
            </a:extLst>
          </a:blip>
          <a:srcRect l="-4748" r="-4748"/>
          <a:stretch>
            <a:fillRect/>
          </a:stretch>
        </p:blipFill>
        <p:spPr/>
      </p:pic>
      <p:sp>
        <p:nvSpPr>
          <p:cNvPr id="2" name="Title 1"/>
          <p:cNvSpPr>
            <a:spLocks noGrp="1"/>
          </p:cNvSpPr>
          <p:nvPr>
            <p:ph type="title"/>
          </p:nvPr>
        </p:nvSpPr>
        <p:spPr/>
        <p:txBody>
          <a:bodyPr>
            <a:normAutofit fontScale="90000"/>
          </a:bodyPr>
          <a:lstStyle/>
          <a:p>
            <a:r>
              <a:rPr lang="en-US" dirty="0" smtClean="0"/>
              <a:t>Small insertions and deletions (</a:t>
            </a:r>
            <a:r>
              <a:rPr lang="en-US" dirty="0" err="1" smtClean="0"/>
              <a:t>indels</a:t>
            </a:r>
            <a:r>
              <a:rPr lang="en-US" dirty="0" smtClean="0"/>
              <a:t>) appear as bases lost or gained in reads compared to reference</a:t>
            </a:r>
            <a:endParaRPr lang="en-US" dirty="0"/>
          </a:p>
        </p:txBody>
      </p:sp>
      <p:sp>
        <p:nvSpPr>
          <p:cNvPr id="6" name="TextBox 5"/>
          <p:cNvSpPr txBox="1"/>
          <p:nvPr/>
        </p:nvSpPr>
        <p:spPr>
          <a:xfrm>
            <a:off x="1442822" y="1555200"/>
            <a:ext cx="1459880" cy="369332"/>
          </a:xfrm>
          <a:prstGeom prst="rect">
            <a:avLst/>
          </a:prstGeom>
          <a:solidFill>
            <a:schemeClr val="bg1"/>
          </a:solidFill>
        </p:spPr>
        <p:txBody>
          <a:bodyPr wrap="none" rtlCol="0">
            <a:spAutoFit/>
          </a:bodyPr>
          <a:lstStyle/>
          <a:p>
            <a:pPr algn="ctr"/>
            <a:r>
              <a:rPr lang="en-US" dirty="0" smtClean="0"/>
              <a:t>Normal WGS</a:t>
            </a:r>
            <a:endParaRPr lang="en-US" dirty="0"/>
          </a:p>
        </p:txBody>
      </p:sp>
      <p:sp>
        <p:nvSpPr>
          <p:cNvPr id="7" name="TextBox 6"/>
          <p:cNvSpPr txBox="1"/>
          <p:nvPr/>
        </p:nvSpPr>
        <p:spPr>
          <a:xfrm>
            <a:off x="1442822" y="2597520"/>
            <a:ext cx="1353481" cy="369332"/>
          </a:xfrm>
          <a:prstGeom prst="rect">
            <a:avLst/>
          </a:prstGeom>
          <a:solidFill>
            <a:schemeClr val="bg1"/>
          </a:solidFill>
        </p:spPr>
        <p:txBody>
          <a:bodyPr wrap="none" rtlCol="0">
            <a:spAutoFit/>
          </a:bodyPr>
          <a:lstStyle/>
          <a:p>
            <a:pPr algn="ctr"/>
            <a:r>
              <a:rPr lang="en-US" dirty="0" smtClean="0"/>
              <a:t>Tumor WGS</a:t>
            </a:r>
            <a:endParaRPr lang="en-US" dirty="0"/>
          </a:p>
        </p:txBody>
      </p:sp>
      <p:sp>
        <p:nvSpPr>
          <p:cNvPr id="8" name="TextBox 7"/>
          <p:cNvSpPr txBox="1"/>
          <p:nvPr/>
        </p:nvSpPr>
        <p:spPr>
          <a:xfrm>
            <a:off x="1442822" y="3588000"/>
            <a:ext cx="1676736" cy="369332"/>
          </a:xfrm>
          <a:prstGeom prst="rect">
            <a:avLst/>
          </a:prstGeom>
          <a:solidFill>
            <a:schemeClr val="bg1"/>
          </a:solidFill>
        </p:spPr>
        <p:txBody>
          <a:bodyPr wrap="none" rtlCol="0">
            <a:spAutoFit/>
          </a:bodyPr>
          <a:lstStyle/>
          <a:p>
            <a:pPr algn="ctr"/>
            <a:r>
              <a:rPr lang="en-US" dirty="0" smtClean="0"/>
              <a:t>Normal </a:t>
            </a:r>
            <a:r>
              <a:rPr lang="en-US" dirty="0" err="1" smtClean="0"/>
              <a:t>Exome</a:t>
            </a:r>
            <a:endParaRPr lang="en-US" dirty="0"/>
          </a:p>
        </p:txBody>
      </p:sp>
      <p:sp>
        <p:nvSpPr>
          <p:cNvPr id="9" name="TextBox 8"/>
          <p:cNvSpPr txBox="1"/>
          <p:nvPr/>
        </p:nvSpPr>
        <p:spPr>
          <a:xfrm>
            <a:off x="1442822" y="4547040"/>
            <a:ext cx="1570337" cy="369332"/>
          </a:xfrm>
          <a:prstGeom prst="rect">
            <a:avLst/>
          </a:prstGeom>
          <a:solidFill>
            <a:schemeClr val="bg1"/>
          </a:solidFill>
        </p:spPr>
        <p:txBody>
          <a:bodyPr wrap="none" rtlCol="0">
            <a:spAutoFit/>
          </a:bodyPr>
          <a:lstStyle/>
          <a:p>
            <a:pPr algn="ctr"/>
            <a:r>
              <a:rPr lang="en-US" dirty="0" smtClean="0"/>
              <a:t>Tumor </a:t>
            </a:r>
            <a:r>
              <a:rPr lang="en-US" dirty="0" err="1" smtClean="0"/>
              <a:t>Exome</a:t>
            </a:r>
            <a:endParaRPr lang="en-US" dirty="0"/>
          </a:p>
        </p:txBody>
      </p:sp>
      <p:cxnSp>
        <p:nvCxnSpPr>
          <p:cNvPr id="11" name="Straight Arrow Connector 10"/>
          <p:cNvCxnSpPr/>
          <p:nvPr/>
        </p:nvCxnSpPr>
        <p:spPr>
          <a:xfrm flipH="1" flipV="1">
            <a:off x="4555616" y="2553829"/>
            <a:ext cx="314582" cy="87382"/>
          </a:xfrm>
          <a:prstGeom prst="straightConnector1">
            <a:avLst/>
          </a:prstGeom>
          <a:ln>
            <a:solidFill>
              <a:srgbClr val="26261E"/>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4555616" y="4872681"/>
            <a:ext cx="314582" cy="87382"/>
          </a:xfrm>
          <a:prstGeom prst="straightConnector1">
            <a:avLst/>
          </a:prstGeom>
          <a:ln>
            <a:solidFill>
              <a:srgbClr val="26261E"/>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5" idx="1"/>
          </p:cNvCxnSpPr>
          <p:nvPr/>
        </p:nvCxnSpPr>
        <p:spPr>
          <a:xfrm flipH="1">
            <a:off x="4466408" y="1989876"/>
            <a:ext cx="414410" cy="251720"/>
          </a:xfrm>
          <a:prstGeom prst="straightConnector1">
            <a:avLst/>
          </a:prstGeom>
          <a:ln>
            <a:solidFill>
              <a:srgbClr val="26261E"/>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80818" y="1851376"/>
            <a:ext cx="1711226" cy="276999"/>
          </a:xfrm>
          <a:prstGeom prst="rect">
            <a:avLst/>
          </a:prstGeom>
          <a:solidFill>
            <a:schemeClr val="bg1"/>
          </a:solidFill>
        </p:spPr>
        <p:txBody>
          <a:bodyPr wrap="none" rtlCol="0">
            <a:spAutoFit/>
          </a:bodyPr>
          <a:lstStyle/>
          <a:p>
            <a:pPr algn="ctr"/>
            <a:r>
              <a:rPr lang="en-US" sz="1200" dirty="0" smtClean="0"/>
              <a:t>Note drop in coverage</a:t>
            </a:r>
            <a:endParaRPr lang="en-US" sz="1200" dirty="0"/>
          </a:p>
        </p:txBody>
      </p:sp>
    </p:spTree>
    <p:extLst>
      <p:ext uri="{BB962C8B-B14F-4D97-AF65-F5344CB8AC3E}">
        <p14:creationId xmlns:p14="http://schemas.microsoft.com/office/powerpoint/2010/main" val="17359054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Somatic versus germline demonstration</a:t>
            </a:r>
            <a:endParaRPr lang="en-US" dirty="0"/>
          </a:p>
        </p:txBody>
      </p:sp>
      <p:sp>
        <p:nvSpPr>
          <p:cNvPr id="4" name="Content Placeholder 3"/>
          <p:cNvSpPr>
            <a:spLocks noGrp="1"/>
          </p:cNvSpPr>
          <p:nvPr>
            <p:ph sz="half" idx="1"/>
          </p:nvPr>
        </p:nvSpPr>
        <p:spPr>
          <a:xfrm>
            <a:off x="4458055" y="907396"/>
            <a:ext cx="4197112" cy="2155429"/>
          </a:xfrm>
        </p:spPr>
        <p:txBody>
          <a:bodyPr>
            <a:normAutofit/>
          </a:bodyPr>
          <a:lstStyle/>
          <a:p>
            <a:r>
              <a:rPr lang="en-US" sz="1800" dirty="0" smtClean="0"/>
              <a:t>Somatic mutations</a:t>
            </a:r>
          </a:p>
          <a:p>
            <a:pPr lvl="1"/>
            <a:r>
              <a:rPr lang="en-US" sz="1600" dirty="0" smtClean="0"/>
              <a:t>Occur in non-</a:t>
            </a:r>
            <a:r>
              <a:rPr lang="en-US" sz="1600" dirty="0" err="1" smtClean="0"/>
              <a:t>germline</a:t>
            </a:r>
            <a:r>
              <a:rPr lang="en-US" sz="1600" dirty="0" smtClean="0"/>
              <a:t> tissues</a:t>
            </a:r>
          </a:p>
          <a:p>
            <a:pPr lvl="2"/>
            <a:r>
              <a:rPr lang="en-US" sz="1600" dirty="0" smtClean="0"/>
              <a:t>Only tumor cells (breast, lung, blood, etc.)</a:t>
            </a:r>
          </a:p>
          <a:p>
            <a:pPr lvl="1"/>
            <a:r>
              <a:rPr lang="en-US" sz="1600" dirty="0" smtClean="0"/>
              <a:t>Non-heritable</a:t>
            </a:r>
          </a:p>
          <a:p>
            <a:pPr lvl="1"/>
            <a:r>
              <a:rPr lang="en-US" sz="1600" dirty="0" smtClean="0"/>
              <a:t>Cause of sporadic cancers</a:t>
            </a:r>
            <a:endParaRPr lang="en-US" sz="1600" dirty="0"/>
          </a:p>
        </p:txBody>
      </p:sp>
      <p:sp>
        <p:nvSpPr>
          <p:cNvPr id="5" name="Content Placeholder 4"/>
          <p:cNvSpPr>
            <a:spLocks noGrp="1"/>
          </p:cNvSpPr>
          <p:nvPr>
            <p:ph sz="half" idx="2"/>
          </p:nvPr>
        </p:nvSpPr>
        <p:spPr>
          <a:xfrm>
            <a:off x="775826" y="907396"/>
            <a:ext cx="4050688" cy="2155429"/>
          </a:xfrm>
        </p:spPr>
        <p:txBody>
          <a:bodyPr>
            <a:normAutofit/>
          </a:bodyPr>
          <a:lstStyle/>
          <a:p>
            <a:r>
              <a:rPr lang="en-US" sz="1800" dirty="0" err="1" smtClean="0"/>
              <a:t>Germline</a:t>
            </a:r>
            <a:r>
              <a:rPr lang="en-US" sz="1800" dirty="0" smtClean="0"/>
              <a:t> mutations</a:t>
            </a:r>
          </a:p>
          <a:p>
            <a:pPr lvl="1"/>
            <a:r>
              <a:rPr lang="en-US" sz="1600" dirty="0" smtClean="0"/>
              <a:t>Present in egg or sperm</a:t>
            </a:r>
          </a:p>
          <a:p>
            <a:pPr lvl="2"/>
            <a:r>
              <a:rPr lang="en-US" sz="1600" dirty="0" smtClean="0"/>
              <a:t>All cells of affected offspring</a:t>
            </a:r>
          </a:p>
          <a:p>
            <a:pPr lvl="1"/>
            <a:r>
              <a:rPr lang="en-US" sz="1600" dirty="0" smtClean="0"/>
              <a:t>Heritable</a:t>
            </a:r>
          </a:p>
          <a:p>
            <a:pPr lvl="1"/>
            <a:r>
              <a:rPr lang="en-US" sz="1600" dirty="0" smtClean="0"/>
              <a:t>Cause of familial cancers</a:t>
            </a:r>
            <a:endParaRPr lang="en-US" sz="1600" dirty="0"/>
          </a:p>
        </p:txBody>
      </p:sp>
      <p:pic>
        <p:nvPicPr>
          <p:cNvPr id="6" name="Picture 5" descr="Screen Shot 2013-11-05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022" y="2692797"/>
            <a:ext cx="7044423" cy="3402280"/>
          </a:xfrm>
          <a:prstGeom prst="rect">
            <a:avLst/>
          </a:prstGeom>
        </p:spPr>
      </p:pic>
      <p:cxnSp>
        <p:nvCxnSpPr>
          <p:cNvPr id="8" name="Straight Arrow Connector 7"/>
          <p:cNvCxnSpPr/>
          <p:nvPr/>
        </p:nvCxnSpPr>
        <p:spPr>
          <a:xfrm flipV="1">
            <a:off x="2365632"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609689"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98674" y="6054839"/>
            <a:ext cx="1133919" cy="369332"/>
          </a:xfrm>
          <a:prstGeom prst="rect">
            <a:avLst/>
          </a:prstGeom>
          <a:noFill/>
        </p:spPr>
        <p:txBody>
          <a:bodyPr wrap="none" rtlCol="0">
            <a:spAutoFit/>
          </a:bodyPr>
          <a:lstStyle/>
          <a:p>
            <a:r>
              <a:rPr lang="en-US" dirty="0" err="1" smtClean="0"/>
              <a:t>Germline</a:t>
            </a:r>
            <a:endParaRPr lang="en-US" dirty="0"/>
          </a:p>
        </p:txBody>
      </p:sp>
      <p:sp>
        <p:nvSpPr>
          <p:cNvPr id="11" name="TextBox 10"/>
          <p:cNvSpPr txBox="1"/>
          <p:nvPr/>
        </p:nvSpPr>
        <p:spPr>
          <a:xfrm>
            <a:off x="4109129" y="6054839"/>
            <a:ext cx="1004076" cy="369332"/>
          </a:xfrm>
          <a:prstGeom prst="rect">
            <a:avLst/>
          </a:prstGeom>
          <a:noFill/>
        </p:spPr>
        <p:txBody>
          <a:bodyPr wrap="none" rtlCol="0">
            <a:spAutoFit/>
          </a:bodyPr>
          <a:lstStyle/>
          <a:p>
            <a:r>
              <a:rPr lang="en-US" dirty="0" smtClean="0"/>
              <a:t>Somatic</a:t>
            </a:r>
            <a:endParaRPr lang="en-US" dirty="0"/>
          </a:p>
        </p:txBody>
      </p:sp>
      <p:sp>
        <p:nvSpPr>
          <p:cNvPr id="13" name="TextBox 12"/>
          <p:cNvSpPr txBox="1"/>
          <p:nvPr/>
        </p:nvSpPr>
        <p:spPr>
          <a:xfrm>
            <a:off x="284172" y="34201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14" name="TextBox 13"/>
          <p:cNvSpPr txBox="1"/>
          <p:nvPr/>
        </p:nvSpPr>
        <p:spPr>
          <a:xfrm>
            <a:off x="284172" y="50330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15" name="Straight Connector 14"/>
          <p:cNvCxnSpPr/>
          <p:nvPr/>
        </p:nvCxnSpPr>
        <p:spPr>
          <a:xfrm>
            <a:off x="226787" y="4343401"/>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37030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1401</TotalTime>
  <Words>2935</Words>
  <Application>Microsoft Macintosh PowerPoint</Application>
  <PresentationFormat>On-screen Show (4:3)</PresentationFormat>
  <Paragraphs>251</Paragraphs>
  <Slides>23</Slides>
  <Notes>17</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MGI_PPT_template_4-3_v1b</vt:lpstr>
      <vt:lpstr>PMBIO Module 05   Somatic. Somatic WGS and Exome Variant Analysis</vt:lpstr>
      <vt:lpstr>PowerPoint Presentation</vt:lpstr>
      <vt:lpstr>Learning objectives of module 05: Somatic</vt:lpstr>
      <vt:lpstr>Whole genome, exome and transcriptome sequencing allows us to detect and confirm many different variant types</vt:lpstr>
      <vt:lpstr>Tumors are often impure, heterogeneous, and aneuploid</vt:lpstr>
      <vt:lpstr>Somatic mutation vs. germline mutation vs. germline polymorphism</vt:lpstr>
      <vt:lpstr>Single nucleotide variants (SNVs) appear as single base alignment discrepancies from reference genome</vt:lpstr>
      <vt:lpstr>Small insertions and deletions (indels) appear as bases lost or gained in reads compared to reference</vt:lpstr>
      <vt:lpstr>Somatic versus germline demonstration</vt:lpstr>
      <vt:lpstr>Variant allele frequency (VAF)</vt:lpstr>
      <vt:lpstr>Copy number variants (CNVs) appear as deviations in alignment “depth” or “coverage”</vt:lpstr>
      <vt:lpstr>Structural variants (SVs) can be identified using a combination of coverage and discordant read alignments</vt:lpstr>
      <vt:lpstr>Viral integrations can be detected by analysis of WGS data (often with a custom reference)</vt:lpstr>
      <vt:lpstr>Expressed gene fusions can be identified by discordant read alignments spanning known exons from RNA-seq data </vt:lpstr>
      <vt:lpstr>RNA-seq can also reveal the splicing consequence of somatic mutations detected in WGS</vt:lpstr>
      <vt:lpstr>Tumor genome analysis will typically reveal dozens to thousands of alterations of multiple types</vt:lpstr>
      <vt:lpstr>Depth is critical to overall sensitivity of somatic variant discovery</vt:lpstr>
      <vt:lpstr>Use of multiple variant callers can improve sensitivity and accuracy</vt:lpstr>
      <vt:lpstr>One goal of somatic variant detection is to enable precision medicine targeting of driver mutations</vt:lpstr>
      <vt:lpstr>Dominant clone vs. sub-clonal (and driver vs. passenger)</vt:lpstr>
      <vt:lpstr>Profiling over time can expose complex clonal evolution</vt:lpstr>
      <vt:lpstr>Dramatic shifts can be observed</vt:lpstr>
      <vt:lpstr>Most variant results are now represented in VCF format. Calling variants is complex but interpreting is harder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133</cp:revision>
  <dcterms:created xsi:type="dcterms:W3CDTF">2015-05-07T20:45:54Z</dcterms:created>
  <dcterms:modified xsi:type="dcterms:W3CDTF">2018-10-30T21:29:32Z</dcterms:modified>
</cp:coreProperties>
</file>